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59" r:id="rId3"/>
    <p:sldId id="268" r:id="rId4"/>
    <p:sldId id="260" r:id="rId5"/>
    <p:sldId id="258" r:id="rId6"/>
    <p:sldId id="257" r:id="rId7"/>
    <p:sldId id="262" r:id="rId8"/>
    <p:sldId id="264" r:id="rId9"/>
    <p:sldId id="267" r:id="rId10"/>
    <p:sldId id="269" r:id="rId11"/>
    <p:sldId id="270" r:id="rId12"/>
    <p:sldId id="261" r:id="rId13"/>
    <p:sldId id="263" r:id="rId14"/>
    <p:sldId id="272" r:id="rId15"/>
    <p:sldId id="266" r:id="rId16"/>
    <p:sldId id="271" r:id="rId17"/>
    <p:sldId id="273" r:id="rId18"/>
    <p:sldId id="274" r:id="rId19"/>
    <p:sldId id="265" r:id="rId20"/>
    <p:sldId id="276" r:id="rId21"/>
    <p:sldId id="275" r:id="rId22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5E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25163BF4-2617-48F0-8F2A-E17AE6F41D39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B030DFFE-A0FF-41B4-897A-43238BA8851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0DFFE-A0FF-41B4-897A-43238BA8851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EE437E-D327-401D-AFF5-8D5BD686735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AD3B191-14EB-48D5-816B-DFD3EADD783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92225"/>
            <a:ext cx="8458200" cy="1222375"/>
          </a:xfrm>
        </p:spPr>
        <p:txBody>
          <a:bodyPr/>
          <a:lstStyle/>
          <a:p>
            <a:r>
              <a:rPr lang="en-US" dirty="0" smtClean="0"/>
              <a:t>The Human Element in hydrologic and hydraulic Modeling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25014"/>
            <a:ext cx="8458200" cy="914400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Consideration of</a:t>
            </a:r>
            <a:endParaRPr lang="en-US" sz="3200" b="1" i="1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33400" y="4343400"/>
            <a:ext cx="8458200" cy="9906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Duane Barrett, P.E., CFM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en-US" sz="2800" b="1" i="1" dirty="0" smtClean="0">
                <a:solidFill>
                  <a:schemeClr val="tx2">
                    <a:shade val="75000"/>
                  </a:schemeClr>
                </a:solidFill>
              </a:rPr>
              <a:t>HDR Engineering, Inc.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9" name="Picture 5" descr="C:\Users\obarrett\AppData\Local\Microsoft\Windows\Temporary Internet Files\Content.IE5\QBD949UG\MP900448599[1].jpg"/>
          <p:cNvPicPr>
            <a:picLocks noChangeAspect="1" noChangeArrowheads="1"/>
          </p:cNvPicPr>
          <p:nvPr/>
        </p:nvPicPr>
        <p:blipFill>
          <a:blip r:embed="rId2" cstate="print"/>
          <a:srcRect t="4878"/>
          <a:stretch>
            <a:fillRect/>
          </a:stretch>
        </p:blipFill>
        <p:spPr bwMode="auto">
          <a:xfrm>
            <a:off x="6477000" y="3505200"/>
            <a:ext cx="2082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tinwat10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2514600"/>
            <a:ext cx="1496164" cy="1092200"/>
          </a:xfrm>
          <a:prstGeom prst="rect">
            <a:avLst/>
          </a:prstGeom>
        </p:spPr>
      </p:pic>
      <p:pic>
        <p:nvPicPr>
          <p:cNvPr id="11" name="Picture 10" descr="Exhibit A - Lidar 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3200400"/>
            <a:ext cx="1627909" cy="1053353"/>
          </a:xfrm>
          <a:prstGeom prst="rect">
            <a:avLst/>
          </a:prstGeom>
        </p:spPr>
      </p:pic>
      <p:pic>
        <p:nvPicPr>
          <p:cNvPr id="12" name="Picture 11" descr="watershed-diagram-2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2749513"/>
            <a:ext cx="990600" cy="755687"/>
          </a:xfrm>
          <a:prstGeom prst="rect">
            <a:avLst/>
          </a:prstGeom>
        </p:spPr>
      </p:pic>
      <p:pic>
        <p:nvPicPr>
          <p:cNvPr id="9" name="Picture 8" descr="Figure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0" y="4678680"/>
            <a:ext cx="1117116" cy="655320"/>
          </a:xfrm>
          <a:prstGeom prst="rect">
            <a:avLst/>
          </a:prstGeom>
        </p:spPr>
      </p:pic>
      <p:pic>
        <p:nvPicPr>
          <p:cNvPr id="13" name="Picture 12" descr="Girl_with_a_Pearl_Earring[1]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3600" y="3962400"/>
            <a:ext cx="689935" cy="815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Teaming Humans and computers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Humans are good at …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Computers are good at …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28749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CREATIVITY</a:t>
            </a:r>
          </a:p>
          <a:p>
            <a:r>
              <a:rPr lang="en-US" sz="2800" b="1" dirty="0" smtClean="0"/>
              <a:t>SUBTLETY</a:t>
            </a:r>
          </a:p>
          <a:p>
            <a:r>
              <a:rPr lang="en-US" sz="2800" b="1" dirty="0" smtClean="0"/>
              <a:t>PROBLEM-SOLVING</a:t>
            </a:r>
          </a:p>
          <a:p>
            <a:r>
              <a:rPr lang="en-US" sz="2800" b="1" dirty="0" smtClean="0"/>
              <a:t>COMPLEXITY</a:t>
            </a:r>
          </a:p>
          <a:p>
            <a:r>
              <a:rPr lang="en-US" sz="2800" b="1" dirty="0" smtClean="0"/>
              <a:t>DREAMING</a:t>
            </a:r>
          </a:p>
          <a:p>
            <a:endParaRPr lang="en-US" sz="28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495270" cy="28749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SPEED</a:t>
            </a:r>
          </a:p>
          <a:p>
            <a:r>
              <a:rPr lang="en-US" sz="2800" b="1" dirty="0" smtClean="0"/>
              <a:t>COMPLEX CALCULATIONS</a:t>
            </a:r>
            <a:endParaRPr lang="en-US" sz="2800" b="1" dirty="0" smtClean="0"/>
          </a:p>
          <a:p>
            <a:r>
              <a:rPr lang="en-US" sz="2800" b="1" dirty="0" smtClean="0"/>
              <a:t>PRECISION</a:t>
            </a:r>
          </a:p>
          <a:p>
            <a:r>
              <a:rPr lang="en-US" sz="2800" b="1" dirty="0" smtClean="0"/>
              <a:t>REPRODUCIBILITY</a:t>
            </a:r>
          </a:p>
          <a:p>
            <a:r>
              <a:rPr lang="en-US" sz="2800" b="1" u="sng" dirty="0" smtClean="0"/>
              <a:t>FOLLOWING INSTRUCTIONS</a:t>
            </a:r>
          </a:p>
          <a:p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The combined talents and capabilities of humans and computers yield wonderful things in terms of hydrologic and hydraulic modeling!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0"/>
            <a:ext cx="8458200" cy="520700"/>
          </a:xfrm>
        </p:spPr>
        <p:txBody>
          <a:bodyPr>
            <a:noAutofit/>
          </a:bodyPr>
          <a:lstStyle/>
          <a:p>
            <a:r>
              <a:rPr lang="en-US" sz="3600" dirty="0" smtClean="0"/>
              <a:t>Humans good, humans bad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381000"/>
            <a:ext cx="3008313" cy="48006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It is ironic that the things that make human involvement indispensable to the modeling process also make the process somewhat </a:t>
            </a:r>
            <a:r>
              <a:rPr lang="en-US" sz="2400" b="1" i="1" u="sng" dirty="0" smtClean="0"/>
              <a:t>unpredictable</a:t>
            </a:r>
            <a:r>
              <a:rPr lang="en-US" sz="2400" b="1" dirty="0" smtClean="0"/>
              <a:t>.  To combat this, software designers have provided for much higher levels of </a:t>
            </a:r>
            <a:r>
              <a:rPr lang="en-US" sz="2400" b="1" i="1" u="sng" dirty="0" smtClean="0"/>
              <a:t>automation</a:t>
            </a:r>
            <a:r>
              <a:rPr lang="en-US" sz="2400" b="1" dirty="0" smtClean="0"/>
              <a:t>.</a:t>
            </a:r>
            <a:endParaRPr lang="en-US" sz="2400" b="1" dirty="0"/>
          </a:p>
        </p:txBody>
      </p:sp>
      <p:pic>
        <p:nvPicPr>
          <p:cNvPr id="5" name="Content Placeholder 4" descr="20120330_1129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007269"/>
            <a:ext cx="5340350" cy="40052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5000" y="347008"/>
            <a:ext cx="106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 Antiqua"/>
              </a:rPr>
              <a:t>     </a:t>
            </a:r>
            <a:r>
              <a:rPr lang="en-US" sz="3600" b="1" dirty="0" smtClean="0">
                <a:latin typeface="Book Antiqua"/>
              </a:rPr>
              <a:t>♫</a:t>
            </a:r>
          </a:p>
          <a:p>
            <a:r>
              <a:rPr lang="en-US" sz="2400" b="1" dirty="0" smtClean="0">
                <a:latin typeface="Book Antiqua"/>
              </a:rPr>
              <a:t>    </a:t>
            </a:r>
            <a:r>
              <a:rPr lang="en-US" sz="3200" b="1" dirty="0" smtClean="0">
                <a:latin typeface="Book Antiqua"/>
              </a:rPr>
              <a:t>♪</a:t>
            </a:r>
            <a:endParaRPr lang="en-US" sz="3200" b="1" dirty="0" smtClean="0"/>
          </a:p>
          <a:p>
            <a:r>
              <a:rPr lang="en-US" sz="2400" b="1" dirty="0" smtClean="0">
                <a:latin typeface="Book Antiqua"/>
              </a:rPr>
              <a:t>     </a:t>
            </a:r>
            <a:r>
              <a:rPr lang="en-US" sz="2800" b="1" dirty="0" smtClean="0">
                <a:latin typeface="Book Antiqua"/>
              </a:rPr>
              <a:t>♫</a:t>
            </a:r>
          </a:p>
          <a:p>
            <a:r>
              <a:rPr lang="en-US" sz="2400" b="1" dirty="0" smtClean="0">
                <a:latin typeface="Book Antiqua"/>
              </a:rPr>
              <a:t>   ♪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about automation?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4525963"/>
          </a:xfrm>
        </p:spPr>
        <p:txBody>
          <a:bodyPr/>
          <a:lstStyle/>
          <a:p>
            <a:r>
              <a:rPr lang="en-US" dirty="0" smtClean="0"/>
              <a:t>Powerful Computers</a:t>
            </a:r>
          </a:p>
          <a:p>
            <a:r>
              <a:rPr lang="en-US" dirty="0" smtClean="0"/>
              <a:t>Improved Software</a:t>
            </a:r>
          </a:p>
          <a:p>
            <a:r>
              <a:rPr lang="en-US" dirty="0" smtClean="0"/>
              <a:t>Comprehensive Data</a:t>
            </a:r>
          </a:p>
          <a:p>
            <a:pPr lvl="1"/>
            <a:r>
              <a:rPr lang="en-US" b="1" dirty="0" smtClean="0"/>
              <a:t>LiDAR</a:t>
            </a:r>
          </a:p>
          <a:p>
            <a:pPr lvl="1"/>
            <a:r>
              <a:rPr lang="en-US" b="1" dirty="0" smtClean="0"/>
              <a:t>Weather Radar</a:t>
            </a:r>
          </a:p>
          <a:p>
            <a:pPr lvl="1"/>
            <a:r>
              <a:rPr lang="en-US" b="1" dirty="0" smtClean="0"/>
              <a:t>Gaging Systems</a:t>
            </a:r>
          </a:p>
          <a:p>
            <a:r>
              <a:rPr lang="en-US" b="1" dirty="0" smtClean="0"/>
              <a:t>“Just pour in the data, and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/>
              <a:t>     let “</a:t>
            </a:r>
            <a:r>
              <a:rPr lang="en-US" b="1" i="1" dirty="0" smtClean="0"/>
              <a:t>Deep Blue</a:t>
            </a:r>
            <a:r>
              <a:rPr lang="en-US" b="1" dirty="0" smtClean="0"/>
              <a:t>" do the work.”</a:t>
            </a:r>
          </a:p>
          <a:p>
            <a:endParaRPr lang="en-US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6400800" y="1295400"/>
            <a:ext cx="2286000" cy="1828800"/>
          </a:xfrm>
          <a:prstGeom prst="flowChartMagneticDisk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400800" y="1295400"/>
            <a:ext cx="2286000" cy="685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705600" y="1371600"/>
            <a:ext cx="1664623" cy="685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prstTxWarp prst="textArchUpPour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EASY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69" name="Picture 1" descr="C:\Users\obarrett\AppData\Local\Microsoft\Windows\Temporary Internet Files\Content.IE5\QBD949UG\MP90040214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5090" y="4114800"/>
            <a:ext cx="2747910" cy="247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45739">
            <a:off x="4578593" y="2606660"/>
            <a:ext cx="1719262" cy="203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 rot="1415142">
            <a:off x="6472290" y="37338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LIDAR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 rot="3270667">
            <a:off x="5975185" y="4254277"/>
            <a:ext cx="907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GAGES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 rot="2692506">
            <a:off x="6192843" y="4085865"/>
            <a:ext cx="1131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RAINFALL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477000" y="2064603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NO MORE LIABILITY!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458200" cy="914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MODEL &amp; DATA SOPHISTICATION have INCREASEd tremendously 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905000"/>
            <a:ext cx="3008313" cy="41148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HEC-1</a:t>
            </a:r>
          </a:p>
          <a:p>
            <a:r>
              <a:rPr lang="en-US" sz="2400" b="1" dirty="0" smtClean="0"/>
              <a:t>  HEC-2</a:t>
            </a:r>
          </a:p>
          <a:p>
            <a:r>
              <a:rPr lang="en-US" sz="2400" b="1" dirty="0" smtClean="0"/>
              <a:t>    WSP-2</a:t>
            </a:r>
          </a:p>
          <a:p>
            <a:r>
              <a:rPr lang="en-US" sz="2400" b="1" dirty="0" smtClean="0"/>
              <a:t>      TR-20</a:t>
            </a:r>
          </a:p>
          <a:p>
            <a:r>
              <a:rPr lang="en-US" sz="2400" b="1" dirty="0" smtClean="0"/>
              <a:t>        HEC-HMS</a:t>
            </a:r>
          </a:p>
          <a:p>
            <a:r>
              <a:rPr lang="en-US" sz="2400" b="1" dirty="0" smtClean="0"/>
              <a:t>          HEC-RAS</a:t>
            </a:r>
          </a:p>
          <a:p>
            <a:r>
              <a:rPr lang="en-US" sz="2400" b="1" dirty="0" smtClean="0"/>
              <a:t>            SWMM</a:t>
            </a:r>
          </a:p>
          <a:p>
            <a:r>
              <a:rPr lang="en-US" sz="2400" b="1" dirty="0" smtClean="0"/>
              <a:t>              </a:t>
            </a:r>
            <a:r>
              <a:rPr lang="en-US" sz="2400" b="1" dirty="0" smtClean="0"/>
              <a:t>INFOWORKS</a:t>
            </a:r>
          </a:p>
          <a:p>
            <a:r>
              <a:rPr lang="en-US" sz="2400" b="1" dirty="0" smtClean="0"/>
              <a:t>                        +</a:t>
            </a:r>
            <a:endParaRPr lang="en-US" sz="2400" b="1" dirty="0"/>
          </a:p>
        </p:txBody>
      </p:sp>
      <p:pic>
        <p:nvPicPr>
          <p:cNvPr id="5" name="Content Placeholder 4" descr="tinwat10[1]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33800" y="2082800"/>
            <a:ext cx="5080000" cy="370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05000" y="58674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LIDAR, NEXRAD, RECORDING GAGES …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are we ready for this?</a:t>
            </a:r>
            <a:endParaRPr lang="en-US" dirty="0"/>
          </a:p>
        </p:txBody>
      </p:sp>
      <p:pic>
        <p:nvPicPr>
          <p:cNvPr id="3" name="Picture 2" descr="2001-21[1].jpg"/>
          <p:cNvPicPr>
            <a:picLocks noChangeAspect="1"/>
          </p:cNvPicPr>
          <p:nvPr/>
        </p:nvPicPr>
        <p:blipFill>
          <a:blip r:embed="rId2" cstate="print"/>
          <a:srcRect l="7669" r="2860"/>
          <a:stretch>
            <a:fillRect/>
          </a:stretch>
        </p:blipFill>
        <p:spPr>
          <a:xfrm>
            <a:off x="457199" y="1371600"/>
            <a:ext cx="5910649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HAL - sorry, Dave[1].jpg"/>
          <p:cNvPicPr>
            <a:picLocks noChangeAspect="1"/>
          </p:cNvPicPr>
          <p:nvPr/>
        </p:nvPicPr>
        <p:blipFill>
          <a:blip r:embed="rId3" cstate="print"/>
          <a:srcRect t="13408"/>
          <a:stretch>
            <a:fillRect/>
          </a:stretch>
        </p:blipFill>
        <p:spPr>
          <a:xfrm>
            <a:off x="4191000" y="3581400"/>
            <a:ext cx="4546600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553200" y="1371600"/>
            <a:ext cx="259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cap="all" dirty="0" smtClean="0">
                <a:solidFill>
                  <a:schemeClr val="tx2"/>
                </a:solidFill>
              </a:rPr>
              <a:t>Change that  </a:t>
            </a:r>
            <a:r>
              <a:rPr lang="en-US" sz="2400" b="1" cap="all" dirty="0" smtClean="0">
                <a:solidFill>
                  <a:schemeClr val="tx2"/>
                </a:solidFill>
              </a:rPr>
              <a:t>roughness </a:t>
            </a:r>
            <a:r>
              <a:rPr lang="en-US" sz="2400" b="1" cap="all" dirty="0" smtClean="0">
                <a:solidFill>
                  <a:schemeClr val="tx2"/>
                </a:solidFill>
              </a:rPr>
              <a:t>coefficient to 0.035, please, Hal.</a:t>
            </a:r>
            <a:endParaRPr lang="en-US" sz="2400" b="1" cap="all" dirty="0">
              <a:solidFill>
                <a:schemeClr val="tx2"/>
              </a:solidFill>
            </a:endParaRPr>
          </a:p>
        </p:txBody>
      </p:sp>
      <p:pic>
        <p:nvPicPr>
          <p:cNvPr id="6" name="Picture 5" descr="20111205_LiDAR Layout.jpg"/>
          <p:cNvPicPr>
            <a:picLocks noChangeAspect="1"/>
          </p:cNvPicPr>
          <p:nvPr/>
        </p:nvPicPr>
        <p:blipFill>
          <a:blip r:embed="rId4" cstate="print"/>
          <a:srcRect l="2549" t="2222" r="2549" b="7778"/>
          <a:stretch>
            <a:fillRect/>
          </a:stretch>
        </p:blipFill>
        <p:spPr>
          <a:xfrm>
            <a:off x="4724400" y="1524000"/>
            <a:ext cx="1471591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09600" y="50292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I’M SORRY, DAVE.  I‘M AFRAID I CAN’T DO THAT.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Case study: TSARP/brays bayou (2002)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86800" cy="4525963"/>
          </a:xfrm>
        </p:spPr>
        <p:txBody>
          <a:bodyPr/>
          <a:lstStyle/>
          <a:p>
            <a:r>
              <a:rPr lang="en-US" dirty="0" smtClean="0"/>
              <a:t>LiDAR + </a:t>
            </a:r>
            <a:r>
              <a:rPr lang="en-US" dirty="0" smtClean="0"/>
              <a:t>PrePRO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HEC-</a:t>
            </a:r>
            <a:r>
              <a:rPr lang="en-US" dirty="0" smtClean="0"/>
              <a:t>GeoHMS</a:t>
            </a:r>
            <a:r>
              <a:rPr lang="en-US" dirty="0" smtClean="0"/>
              <a:t>)</a:t>
            </a:r>
          </a:p>
          <a:p>
            <a:r>
              <a:rPr lang="en-US" dirty="0" smtClean="0">
                <a:sym typeface="Wingdings" pitchFamily="2" charset="2"/>
              </a:rPr>
              <a:t>Automated Drainage Boundary Delineation</a:t>
            </a:r>
          </a:p>
          <a:p>
            <a:r>
              <a:rPr lang="en-US" dirty="0" smtClean="0">
                <a:sym typeface="Wingdings" pitchFamily="2" charset="2"/>
              </a:rPr>
              <a:t>Surface vs. Underground </a:t>
            </a:r>
            <a:r>
              <a:rPr lang="en-US" dirty="0" smtClean="0">
                <a:sym typeface="Wingdings" pitchFamily="2" charset="2"/>
              </a:rPr>
              <a:t>Drainage</a:t>
            </a:r>
          </a:p>
          <a:p>
            <a:r>
              <a:rPr lang="en-US" dirty="0" smtClean="0">
                <a:sym typeface="Wingdings" pitchFamily="2" charset="2"/>
              </a:rPr>
              <a:t>Engineering Judgment Required to Resolve Boundaries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 rot="21427318">
            <a:off x="1389317" y="4438605"/>
            <a:ext cx="6822568" cy="877067"/>
          </a:xfrm>
          <a:custGeom>
            <a:avLst/>
            <a:gdLst>
              <a:gd name="connsiteX0" fmla="*/ 0 w 6962660"/>
              <a:gd name="connsiteY0" fmla="*/ 0 h 776799"/>
              <a:gd name="connsiteX1" fmla="*/ 55085 w 6962660"/>
              <a:gd name="connsiteY1" fmla="*/ 11017 h 776799"/>
              <a:gd name="connsiteX2" fmla="*/ 561860 w 6962660"/>
              <a:gd name="connsiteY2" fmla="*/ 33051 h 776799"/>
              <a:gd name="connsiteX3" fmla="*/ 638979 w 6962660"/>
              <a:gd name="connsiteY3" fmla="*/ 44068 h 776799"/>
              <a:gd name="connsiteX4" fmla="*/ 694063 w 6962660"/>
              <a:gd name="connsiteY4" fmla="*/ 55085 h 776799"/>
              <a:gd name="connsiteX5" fmla="*/ 826265 w 6962660"/>
              <a:gd name="connsiteY5" fmla="*/ 66102 h 776799"/>
              <a:gd name="connsiteX6" fmla="*/ 925417 w 6962660"/>
              <a:gd name="connsiteY6" fmla="*/ 77119 h 776799"/>
              <a:gd name="connsiteX7" fmla="*/ 1046603 w 6962660"/>
              <a:gd name="connsiteY7" fmla="*/ 99152 h 776799"/>
              <a:gd name="connsiteX8" fmla="*/ 1266940 w 6962660"/>
              <a:gd name="connsiteY8" fmla="*/ 110169 h 776799"/>
              <a:gd name="connsiteX9" fmla="*/ 1355075 w 6962660"/>
              <a:gd name="connsiteY9" fmla="*/ 132203 h 776799"/>
              <a:gd name="connsiteX10" fmla="*/ 1443210 w 6962660"/>
              <a:gd name="connsiteY10" fmla="*/ 154237 h 776799"/>
              <a:gd name="connsiteX11" fmla="*/ 1476260 w 6962660"/>
              <a:gd name="connsiteY11" fmla="*/ 165253 h 776799"/>
              <a:gd name="connsiteX12" fmla="*/ 1553379 w 6962660"/>
              <a:gd name="connsiteY12" fmla="*/ 176270 h 776799"/>
              <a:gd name="connsiteX13" fmla="*/ 1674564 w 6962660"/>
              <a:gd name="connsiteY13" fmla="*/ 198304 h 776799"/>
              <a:gd name="connsiteX14" fmla="*/ 1795750 w 6962660"/>
              <a:gd name="connsiteY14" fmla="*/ 209321 h 776799"/>
              <a:gd name="connsiteX15" fmla="*/ 1839817 w 6962660"/>
              <a:gd name="connsiteY15" fmla="*/ 220338 h 776799"/>
              <a:gd name="connsiteX16" fmla="*/ 1961003 w 6962660"/>
              <a:gd name="connsiteY16" fmla="*/ 242372 h 776799"/>
              <a:gd name="connsiteX17" fmla="*/ 2027104 w 6962660"/>
              <a:gd name="connsiteY17" fmla="*/ 264405 h 776799"/>
              <a:gd name="connsiteX18" fmla="*/ 2203374 w 6962660"/>
              <a:gd name="connsiteY18" fmla="*/ 286439 h 776799"/>
              <a:gd name="connsiteX19" fmla="*/ 2357610 w 6962660"/>
              <a:gd name="connsiteY19" fmla="*/ 308473 h 776799"/>
              <a:gd name="connsiteX20" fmla="*/ 2390660 w 6962660"/>
              <a:gd name="connsiteY20" fmla="*/ 319490 h 776799"/>
              <a:gd name="connsiteX21" fmla="*/ 2908453 w 6962660"/>
              <a:gd name="connsiteY21" fmla="*/ 341523 h 776799"/>
              <a:gd name="connsiteX22" fmla="*/ 3327094 w 6962660"/>
              <a:gd name="connsiteY22" fmla="*/ 374574 h 776799"/>
              <a:gd name="connsiteX23" fmla="*/ 3426246 w 6962660"/>
              <a:gd name="connsiteY23" fmla="*/ 396608 h 776799"/>
              <a:gd name="connsiteX24" fmla="*/ 3536415 w 6962660"/>
              <a:gd name="connsiteY24" fmla="*/ 407625 h 776799"/>
              <a:gd name="connsiteX25" fmla="*/ 3580482 w 6962660"/>
              <a:gd name="connsiteY25" fmla="*/ 418641 h 776799"/>
              <a:gd name="connsiteX26" fmla="*/ 3613533 w 6962660"/>
              <a:gd name="connsiteY26" fmla="*/ 429658 h 776799"/>
              <a:gd name="connsiteX27" fmla="*/ 3701668 w 6962660"/>
              <a:gd name="connsiteY27" fmla="*/ 451692 h 776799"/>
              <a:gd name="connsiteX28" fmla="*/ 3800820 w 6962660"/>
              <a:gd name="connsiteY28" fmla="*/ 473726 h 776799"/>
              <a:gd name="connsiteX29" fmla="*/ 3988106 w 6962660"/>
              <a:gd name="connsiteY29" fmla="*/ 484743 h 776799"/>
              <a:gd name="connsiteX30" fmla="*/ 4373697 w 6962660"/>
              <a:gd name="connsiteY30" fmla="*/ 506776 h 776799"/>
              <a:gd name="connsiteX31" fmla="*/ 4417764 w 6962660"/>
              <a:gd name="connsiteY31" fmla="*/ 517793 h 776799"/>
              <a:gd name="connsiteX32" fmla="*/ 4483865 w 6962660"/>
              <a:gd name="connsiteY32" fmla="*/ 528810 h 776799"/>
              <a:gd name="connsiteX33" fmla="*/ 4649118 w 6962660"/>
              <a:gd name="connsiteY33" fmla="*/ 539827 h 776799"/>
              <a:gd name="connsiteX34" fmla="*/ 4836405 w 6962660"/>
              <a:gd name="connsiteY34" fmla="*/ 561861 h 776799"/>
              <a:gd name="connsiteX35" fmla="*/ 5442333 w 6962660"/>
              <a:gd name="connsiteY35" fmla="*/ 572878 h 776799"/>
              <a:gd name="connsiteX36" fmla="*/ 5541485 w 6962660"/>
              <a:gd name="connsiteY36" fmla="*/ 583894 h 776799"/>
              <a:gd name="connsiteX37" fmla="*/ 5673687 w 6962660"/>
              <a:gd name="connsiteY37" fmla="*/ 594911 h 776799"/>
              <a:gd name="connsiteX38" fmla="*/ 5706738 w 6962660"/>
              <a:gd name="connsiteY38" fmla="*/ 605928 h 776799"/>
              <a:gd name="connsiteX39" fmla="*/ 6015210 w 6962660"/>
              <a:gd name="connsiteY39" fmla="*/ 616945 h 776799"/>
              <a:gd name="connsiteX40" fmla="*/ 6081311 w 6962660"/>
              <a:gd name="connsiteY40" fmla="*/ 638979 h 776799"/>
              <a:gd name="connsiteX41" fmla="*/ 6125379 w 6962660"/>
              <a:gd name="connsiteY41" fmla="*/ 649996 h 776799"/>
              <a:gd name="connsiteX42" fmla="*/ 6191480 w 6962660"/>
              <a:gd name="connsiteY42" fmla="*/ 672029 h 776799"/>
              <a:gd name="connsiteX43" fmla="*/ 6246564 w 6962660"/>
              <a:gd name="connsiteY43" fmla="*/ 683046 h 776799"/>
              <a:gd name="connsiteX44" fmla="*/ 6323682 w 6962660"/>
              <a:gd name="connsiteY44" fmla="*/ 716097 h 776799"/>
              <a:gd name="connsiteX45" fmla="*/ 6466901 w 6962660"/>
              <a:gd name="connsiteY45" fmla="*/ 738131 h 776799"/>
              <a:gd name="connsiteX46" fmla="*/ 6510969 w 6962660"/>
              <a:gd name="connsiteY46" fmla="*/ 749147 h 776799"/>
              <a:gd name="connsiteX47" fmla="*/ 6544020 w 6962660"/>
              <a:gd name="connsiteY47" fmla="*/ 760164 h 776799"/>
              <a:gd name="connsiteX48" fmla="*/ 6962660 w 6962660"/>
              <a:gd name="connsiteY48" fmla="*/ 771181 h 77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962660" h="776799">
                <a:moveTo>
                  <a:pt x="0" y="0"/>
                </a:moveTo>
                <a:cubicBezTo>
                  <a:pt x="18362" y="3672"/>
                  <a:pt x="36392" y="9917"/>
                  <a:pt x="55085" y="11017"/>
                </a:cubicBezTo>
                <a:cubicBezTo>
                  <a:pt x="223878" y="20946"/>
                  <a:pt x="561860" y="33051"/>
                  <a:pt x="561860" y="33051"/>
                </a:cubicBezTo>
                <a:cubicBezTo>
                  <a:pt x="587566" y="36723"/>
                  <a:pt x="613365" y="39799"/>
                  <a:pt x="638979" y="44068"/>
                </a:cubicBezTo>
                <a:cubicBezTo>
                  <a:pt x="657449" y="47146"/>
                  <a:pt x="675466" y="52897"/>
                  <a:pt x="694063" y="55085"/>
                </a:cubicBezTo>
                <a:cubicBezTo>
                  <a:pt x="737980" y="60252"/>
                  <a:pt x="782244" y="61909"/>
                  <a:pt x="826265" y="66102"/>
                </a:cubicBezTo>
                <a:cubicBezTo>
                  <a:pt x="859369" y="69255"/>
                  <a:pt x="892366" y="73447"/>
                  <a:pt x="925417" y="77119"/>
                </a:cubicBezTo>
                <a:cubicBezTo>
                  <a:pt x="978559" y="94832"/>
                  <a:pt x="967332" y="93490"/>
                  <a:pt x="1046603" y="99152"/>
                </a:cubicBezTo>
                <a:cubicBezTo>
                  <a:pt x="1119954" y="104391"/>
                  <a:pt x="1193494" y="106497"/>
                  <a:pt x="1266940" y="110169"/>
                </a:cubicBezTo>
                <a:cubicBezTo>
                  <a:pt x="1401690" y="137119"/>
                  <a:pt x="1261915" y="106795"/>
                  <a:pt x="1355075" y="132203"/>
                </a:cubicBezTo>
                <a:cubicBezTo>
                  <a:pt x="1384290" y="140171"/>
                  <a:pt x="1414481" y="144661"/>
                  <a:pt x="1443210" y="154237"/>
                </a:cubicBezTo>
                <a:cubicBezTo>
                  <a:pt x="1454227" y="157909"/>
                  <a:pt x="1464873" y="162976"/>
                  <a:pt x="1476260" y="165253"/>
                </a:cubicBezTo>
                <a:cubicBezTo>
                  <a:pt x="1501723" y="170345"/>
                  <a:pt x="1527765" y="172001"/>
                  <a:pt x="1553379" y="176270"/>
                </a:cubicBezTo>
                <a:cubicBezTo>
                  <a:pt x="1611827" y="186011"/>
                  <a:pt x="1612110" y="190956"/>
                  <a:pt x="1674564" y="198304"/>
                </a:cubicBezTo>
                <a:cubicBezTo>
                  <a:pt x="1714848" y="203043"/>
                  <a:pt x="1755355" y="205649"/>
                  <a:pt x="1795750" y="209321"/>
                </a:cubicBezTo>
                <a:cubicBezTo>
                  <a:pt x="1810439" y="212993"/>
                  <a:pt x="1824970" y="217369"/>
                  <a:pt x="1839817" y="220338"/>
                </a:cubicBezTo>
                <a:cubicBezTo>
                  <a:pt x="1871312" y="226637"/>
                  <a:pt x="1928508" y="233510"/>
                  <a:pt x="1961003" y="242372"/>
                </a:cubicBezTo>
                <a:cubicBezTo>
                  <a:pt x="1983410" y="248483"/>
                  <a:pt x="2004330" y="259850"/>
                  <a:pt x="2027104" y="264405"/>
                </a:cubicBezTo>
                <a:cubicBezTo>
                  <a:pt x="2121962" y="283377"/>
                  <a:pt x="2063540" y="273727"/>
                  <a:pt x="2203374" y="286439"/>
                </a:cubicBezTo>
                <a:cubicBezTo>
                  <a:pt x="2312017" y="313600"/>
                  <a:pt x="2162244" y="278416"/>
                  <a:pt x="2357610" y="308473"/>
                </a:cubicBezTo>
                <a:cubicBezTo>
                  <a:pt x="2369088" y="310239"/>
                  <a:pt x="2379068" y="318795"/>
                  <a:pt x="2390660" y="319490"/>
                </a:cubicBezTo>
                <a:cubicBezTo>
                  <a:pt x="2563104" y="329836"/>
                  <a:pt x="2736138" y="329215"/>
                  <a:pt x="2908453" y="341523"/>
                </a:cubicBezTo>
                <a:cubicBezTo>
                  <a:pt x="3253738" y="366186"/>
                  <a:pt x="3114351" y="353299"/>
                  <a:pt x="3327094" y="374574"/>
                </a:cubicBezTo>
                <a:cubicBezTo>
                  <a:pt x="3357013" y="382054"/>
                  <a:pt x="3396277" y="392612"/>
                  <a:pt x="3426246" y="396608"/>
                </a:cubicBezTo>
                <a:cubicBezTo>
                  <a:pt x="3462828" y="401486"/>
                  <a:pt x="3499692" y="403953"/>
                  <a:pt x="3536415" y="407625"/>
                </a:cubicBezTo>
                <a:cubicBezTo>
                  <a:pt x="3551104" y="411297"/>
                  <a:pt x="3565924" y="414482"/>
                  <a:pt x="3580482" y="418641"/>
                </a:cubicBezTo>
                <a:cubicBezTo>
                  <a:pt x="3591648" y="421831"/>
                  <a:pt x="3602329" y="426602"/>
                  <a:pt x="3613533" y="429658"/>
                </a:cubicBezTo>
                <a:cubicBezTo>
                  <a:pt x="3642748" y="437626"/>
                  <a:pt x="3672290" y="444347"/>
                  <a:pt x="3701668" y="451692"/>
                </a:cubicBezTo>
                <a:cubicBezTo>
                  <a:pt x="3725128" y="457557"/>
                  <a:pt x="3778839" y="471728"/>
                  <a:pt x="3800820" y="473726"/>
                </a:cubicBezTo>
                <a:cubicBezTo>
                  <a:pt x="3863100" y="479388"/>
                  <a:pt x="3925677" y="481071"/>
                  <a:pt x="3988106" y="484743"/>
                </a:cubicBezTo>
                <a:cubicBezTo>
                  <a:pt x="4148793" y="524911"/>
                  <a:pt x="3971014" y="483765"/>
                  <a:pt x="4373697" y="506776"/>
                </a:cubicBezTo>
                <a:cubicBezTo>
                  <a:pt x="4388813" y="507640"/>
                  <a:pt x="4402917" y="514824"/>
                  <a:pt x="4417764" y="517793"/>
                </a:cubicBezTo>
                <a:cubicBezTo>
                  <a:pt x="4439668" y="522174"/>
                  <a:pt x="4461628" y="526692"/>
                  <a:pt x="4483865" y="528810"/>
                </a:cubicBezTo>
                <a:cubicBezTo>
                  <a:pt x="4538823" y="534044"/>
                  <a:pt x="4594034" y="536155"/>
                  <a:pt x="4649118" y="539827"/>
                </a:cubicBezTo>
                <a:cubicBezTo>
                  <a:pt x="4728854" y="559761"/>
                  <a:pt x="4712189" y="558208"/>
                  <a:pt x="4836405" y="561861"/>
                </a:cubicBezTo>
                <a:cubicBezTo>
                  <a:pt x="5038327" y="567800"/>
                  <a:pt x="5240357" y="569206"/>
                  <a:pt x="5442333" y="572878"/>
                </a:cubicBezTo>
                <a:lnTo>
                  <a:pt x="5541485" y="583894"/>
                </a:lnTo>
                <a:cubicBezTo>
                  <a:pt x="5585506" y="588086"/>
                  <a:pt x="5629855" y="589067"/>
                  <a:pt x="5673687" y="594911"/>
                </a:cubicBezTo>
                <a:cubicBezTo>
                  <a:pt x="5685198" y="596446"/>
                  <a:pt x="5695149" y="605180"/>
                  <a:pt x="5706738" y="605928"/>
                </a:cubicBezTo>
                <a:cubicBezTo>
                  <a:pt x="5809414" y="612552"/>
                  <a:pt x="5912386" y="613273"/>
                  <a:pt x="6015210" y="616945"/>
                </a:cubicBezTo>
                <a:cubicBezTo>
                  <a:pt x="6037244" y="624290"/>
                  <a:pt x="6058779" y="633346"/>
                  <a:pt x="6081311" y="638979"/>
                </a:cubicBezTo>
                <a:cubicBezTo>
                  <a:pt x="6096000" y="642651"/>
                  <a:pt x="6110876" y="645645"/>
                  <a:pt x="6125379" y="649996"/>
                </a:cubicBezTo>
                <a:cubicBezTo>
                  <a:pt x="6147625" y="656670"/>
                  <a:pt x="6168706" y="667474"/>
                  <a:pt x="6191480" y="672029"/>
                </a:cubicBezTo>
                <a:cubicBezTo>
                  <a:pt x="6209841" y="675701"/>
                  <a:pt x="6228398" y="678504"/>
                  <a:pt x="6246564" y="683046"/>
                </a:cubicBezTo>
                <a:cubicBezTo>
                  <a:pt x="6301283" y="696726"/>
                  <a:pt x="6260619" y="692448"/>
                  <a:pt x="6323682" y="716097"/>
                </a:cubicBezTo>
                <a:cubicBezTo>
                  <a:pt x="6363854" y="731162"/>
                  <a:pt x="6432109" y="734265"/>
                  <a:pt x="6466901" y="738131"/>
                </a:cubicBezTo>
                <a:cubicBezTo>
                  <a:pt x="6481590" y="741803"/>
                  <a:pt x="6496410" y="744988"/>
                  <a:pt x="6510969" y="749147"/>
                </a:cubicBezTo>
                <a:cubicBezTo>
                  <a:pt x="6522135" y="752337"/>
                  <a:pt x="6532478" y="758882"/>
                  <a:pt x="6544020" y="760164"/>
                </a:cubicBezTo>
                <a:cubicBezTo>
                  <a:pt x="6693737" y="776799"/>
                  <a:pt x="6806770" y="771181"/>
                  <a:pt x="6962660" y="771181"/>
                </a:cubicBezTo>
              </a:path>
            </a:pathLst>
          </a:custGeom>
          <a:ln w="63500" cmpd="thickThin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21426843">
            <a:off x="1451221" y="5851186"/>
            <a:ext cx="6705600" cy="30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664442" y="5987372"/>
            <a:ext cx="1524000" cy="762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4800" y="4686639"/>
            <a:ext cx="1828800" cy="762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14800" y="4305639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Surface </a:t>
            </a:r>
            <a:r>
              <a:rPr lang="en-US" b="1" dirty="0" smtClean="0"/>
              <a:t>Drainage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69242" y="5377772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Storm </a:t>
            </a:r>
            <a:r>
              <a:rPr lang="en-US" b="1" dirty="0" smtClean="0"/>
              <a:t>Sewers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Case study:  SWMM 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results may show losses of storm runoff if storage areas are not carefully defined.  </a:t>
            </a:r>
          </a:p>
          <a:p>
            <a:r>
              <a:rPr lang="en-US" dirty="0" smtClean="0"/>
              <a:t>Computed hydraulic grade line elevations may exceed natural ground elevations significantly. </a:t>
            </a:r>
          </a:p>
          <a:p>
            <a:r>
              <a:rPr lang="en-US" dirty="0" smtClean="0"/>
              <a:t>Error messages may not                               reveal these problems                               without careful QA/QC!</a:t>
            </a:r>
            <a:endParaRPr lang="en-US" dirty="0"/>
          </a:p>
        </p:txBody>
      </p:sp>
      <p:pic>
        <p:nvPicPr>
          <p:cNvPr id="6146" name="Picture 2" descr="http://t2.gstatic.com/images?q=tbn:ANd9GcRXT-Hwft8UZuCK01qkE7rxQ9hyUaN2-V_BqpYQ5l23F--Gh0m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1581" y="3983896"/>
            <a:ext cx="3269019" cy="2493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in summary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Full automation is not </a:t>
            </a:r>
            <a:r>
              <a:rPr lang="en-US" b="1" dirty="0" smtClean="0"/>
              <a:t>possible.  (N</a:t>
            </a:r>
            <a:r>
              <a:rPr lang="en-US" b="1" dirty="0" smtClean="0"/>
              <a:t>o HAL 9000 computers available as of 2012</a:t>
            </a:r>
            <a:r>
              <a:rPr lang="en-US" b="1" dirty="0" smtClean="0"/>
              <a:t>.)</a:t>
            </a:r>
            <a:endParaRPr lang="en-US" b="1" dirty="0" smtClean="0"/>
          </a:p>
          <a:p>
            <a:r>
              <a:rPr lang="en-US" b="1" dirty="0" smtClean="0"/>
              <a:t>Humans have perhaps too much personality and are frequently affected by circumstances unrelated to the development and utilization of modeling products</a:t>
            </a:r>
          </a:p>
          <a:p>
            <a:r>
              <a:rPr lang="en-US" b="1" dirty="0" smtClean="0"/>
              <a:t>On the other hand, computers and software lack the imagination and creativity </a:t>
            </a:r>
            <a:r>
              <a:rPr lang="en-US" b="1" dirty="0" smtClean="0"/>
              <a:t>frequently </a:t>
            </a:r>
            <a:r>
              <a:rPr lang="en-US" b="1" dirty="0" smtClean="0"/>
              <a:t>needed to develop the best and most reliable models.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tinwat10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0" y="4114800"/>
            <a:ext cx="1002082" cy="73152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watershed-diagram-2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533400"/>
            <a:ext cx="3333750" cy="2543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762000"/>
            <a:ext cx="4572000" cy="1295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Where does this leave the decision maker?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438400"/>
            <a:ext cx="4724400" cy="76835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Can hydrologic and hydraulic models be trusted for critical decision making?</a:t>
            </a:r>
            <a:endParaRPr lang="en-US" sz="2000" b="1" dirty="0"/>
          </a:p>
        </p:txBody>
      </p:sp>
      <p:pic>
        <p:nvPicPr>
          <p:cNvPr id="30723" name="Picture 3" descr="C:\Users\obarrett\AppData\Local\Microsoft\Windows\Temporary Internet Files\Content.IE5\5B35QOB0\MC90044190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352800"/>
            <a:ext cx="2057400" cy="24310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5800" y="3277612"/>
            <a:ext cx="441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tx2"/>
                </a:solidFill>
              </a:rPr>
              <a:t>Absolutely!  The combination of human ingenuity and powerful modeling tools provide extremely powerful and reliable tools for decision making.  However, the decision maker should ask a few questions about models created for any given purpose.</a:t>
            </a:r>
            <a:endParaRPr lang="en-US" sz="24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for decision makers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17637"/>
            <a:ext cx="8610600" cy="50593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What is the problem?</a:t>
            </a:r>
          </a:p>
          <a:p>
            <a:r>
              <a:rPr lang="en-US" b="1" dirty="0" smtClean="0"/>
              <a:t>What is the modeling software designed to do?</a:t>
            </a:r>
          </a:p>
          <a:p>
            <a:r>
              <a:rPr lang="en-US" b="1" dirty="0" smtClean="0"/>
              <a:t>How does the software work?</a:t>
            </a:r>
          </a:p>
          <a:p>
            <a:r>
              <a:rPr lang="en-US" b="1" dirty="0" smtClean="0"/>
              <a:t>Are the problem &amp; software properly matched?</a:t>
            </a:r>
          </a:p>
          <a:p>
            <a:r>
              <a:rPr lang="en-US" b="1" dirty="0" smtClean="0"/>
              <a:t>What purpose is the model intended to fulfill?</a:t>
            </a:r>
          </a:p>
          <a:p>
            <a:r>
              <a:rPr lang="en-US" b="1" dirty="0" smtClean="0"/>
              <a:t>Has the model been calibrated and how well?</a:t>
            </a:r>
          </a:p>
          <a:p>
            <a:r>
              <a:rPr lang="en-US" b="1" dirty="0" smtClean="0"/>
              <a:t>Has the  model been through a </a:t>
            </a:r>
            <a:r>
              <a:rPr lang="en-US" b="1" dirty="0" smtClean="0"/>
              <a:t>good QA/QC </a:t>
            </a:r>
            <a:r>
              <a:rPr lang="en-US" b="1" dirty="0" smtClean="0"/>
              <a:t>process?</a:t>
            </a:r>
          </a:p>
          <a:p>
            <a:r>
              <a:rPr lang="en-US" b="1" dirty="0" smtClean="0"/>
              <a:t>What are the consequences of an error of a given  magnitude?</a:t>
            </a:r>
          </a:p>
          <a:p>
            <a:r>
              <a:rPr lang="en-US" b="1" dirty="0" smtClean="0"/>
              <a:t>Are the results </a:t>
            </a:r>
            <a:r>
              <a:rPr lang="en-US" b="1" dirty="0" smtClean="0"/>
              <a:t>reasonable/reliable?</a:t>
            </a:r>
            <a:endParaRPr lang="en-US" b="1" dirty="0" smtClean="0"/>
          </a:p>
          <a:p>
            <a:r>
              <a:rPr lang="en-US" b="1" dirty="0" smtClean="0"/>
              <a:t>If you don’t know these answers, ask the engineer and/or the modeler.  </a:t>
            </a:r>
            <a:r>
              <a:rPr lang="en-US" b="1" u="sng" dirty="0" smtClean="0"/>
              <a:t>They should know</a:t>
            </a:r>
            <a:r>
              <a:rPr lang="en-US" b="1" dirty="0" smtClean="0"/>
              <a:t>!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tershed-diagram-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3429000"/>
            <a:ext cx="2250897" cy="17171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“modelING?”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458200" cy="49228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b="1" i="1" u="sng" dirty="0" smtClean="0"/>
              <a:t>Modeling</a:t>
            </a:r>
            <a:r>
              <a:rPr lang="en-US" dirty="0" smtClean="0"/>
              <a:t>  involves an effort to represent a large, complex system on a smaller scale or through the use of only a sampling of data as opposed to a complete accounting of the physical system.  In the context of      hydrologic and hydraulic studies,            models are used to analyze or                 predict the responses of water-                 sheds or drainage systems to                   rainfall events.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http://t1.gstatic.com/images?q=tbn:ANd9GcR8IJIlgJgl2YzoIR9Et9nlL2dTcn7-wZFYtIBjb5E7sQ8ZrSZ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4343400"/>
            <a:ext cx="1533284" cy="23336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5116512"/>
            <a:ext cx="5867400" cy="5222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“THERE’S SOME ART IN THERE”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708650"/>
            <a:ext cx="5867400" cy="768350"/>
          </a:xfrm>
        </p:spPr>
        <p:txBody>
          <a:bodyPr>
            <a:normAutofit/>
          </a:bodyPr>
          <a:lstStyle/>
          <a:p>
            <a:r>
              <a:rPr lang="en-US" sz="1800" b="1" i="1" dirty="0" smtClean="0"/>
              <a:t>Lynn Lovell, </a:t>
            </a:r>
            <a:r>
              <a:rPr lang="en-US" sz="1800" b="1" i="1" dirty="0" smtClean="0"/>
              <a:t>Halff</a:t>
            </a:r>
            <a:r>
              <a:rPr lang="en-US" sz="1800" b="1" i="1" dirty="0" smtClean="0"/>
              <a:t> Associates, Inc.</a:t>
            </a:r>
          </a:p>
          <a:p>
            <a:r>
              <a:rPr lang="en-US" sz="1800" b="1" i="1" dirty="0" smtClean="0"/>
              <a:t>April 4, 2012</a:t>
            </a:r>
            <a:endParaRPr lang="en-US" sz="1800" b="1" i="1" dirty="0"/>
          </a:p>
        </p:txBody>
      </p:sp>
      <p:pic>
        <p:nvPicPr>
          <p:cNvPr id="10" name="Picture 9" descr="478px-Vincent_Willem_van_Gogh_10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665917"/>
            <a:ext cx="2853182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Girl_with_a_Pearl_Earring[1].jpg"/>
          <p:cNvPicPr>
            <a:picLocks noChangeAspect="1"/>
          </p:cNvPicPr>
          <p:nvPr/>
        </p:nvPicPr>
        <p:blipFill>
          <a:blip r:embed="rId3" cstate="print"/>
          <a:srcRect l="5032"/>
          <a:stretch>
            <a:fillRect/>
          </a:stretch>
        </p:blipFill>
        <p:spPr>
          <a:xfrm>
            <a:off x="3048000" y="1199317"/>
            <a:ext cx="2876212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Dora_Maar_Au_Chat[1].jpg"/>
          <p:cNvPicPr>
            <a:picLocks noChangeAspect="1"/>
          </p:cNvPicPr>
          <p:nvPr/>
        </p:nvPicPr>
        <p:blipFill>
          <a:blip r:embed="rId4" cstate="print"/>
          <a:srcRect b="9298"/>
          <a:stretch>
            <a:fillRect/>
          </a:stretch>
        </p:blipFill>
        <p:spPr>
          <a:xfrm>
            <a:off x="5715000" y="1732717"/>
            <a:ext cx="2895600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33400" y="324683"/>
            <a:ext cx="2667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Draft Model</a:t>
            </a:r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Vincent Van Gogh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24200" y="838200"/>
            <a:ext cx="2667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Well-Calibrated </a:t>
            </a:r>
            <a:r>
              <a:rPr lang="en-US" b="1" dirty="0" smtClean="0"/>
              <a:t>Model</a:t>
            </a:r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Jan Vermeer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91200" y="1371600"/>
            <a:ext cx="2667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Trouble!</a:t>
            </a:r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Pablo Picasso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HAL - sorry, Dave[1]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505200" y="609600"/>
            <a:ext cx="50292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4993760"/>
            <a:ext cx="7467600" cy="522288"/>
          </a:xfrm>
        </p:spPr>
        <p:txBody>
          <a:bodyPr>
            <a:noAutofit/>
          </a:bodyPr>
          <a:lstStyle/>
          <a:p>
            <a:r>
              <a:rPr lang="en-US" sz="3600" dirty="0" smtClean="0"/>
              <a:t>Questions for the presenter?</a:t>
            </a:r>
            <a:endParaRPr lang="en-US" sz="36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81000" y="5632450"/>
            <a:ext cx="6248400" cy="768350"/>
          </a:xfrm>
        </p:spPr>
        <p:txBody>
          <a:bodyPr/>
          <a:lstStyle/>
          <a:p>
            <a:r>
              <a:rPr lang="en-US" dirty="0" smtClean="0"/>
              <a:t>If I can’t answer your question in 30 seconds, I’ll just move on to the next one.  Hey, we’re on a schedule here.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81800" y="3276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answer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7162800" y="3581400"/>
            <a:ext cx="228600" cy="3048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7162800" y="3581400"/>
            <a:ext cx="228600" cy="3048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obarrett\AppData\Local\Microsoft\Windows\Temporary Internet Files\Content.IE5\QBD949UG\MC90007862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1857375" cy="3995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20120330_11342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581400" y="2971800"/>
            <a:ext cx="5029200" cy="3657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5867400" cy="522288"/>
          </a:xfrm>
        </p:spPr>
        <p:txBody>
          <a:bodyPr>
            <a:noAutofit/>
          </a:bodyPr>
          <a:lstStyle/>
          <a:p>
            <a:r>
              <a:rPr lang="en-US" sz="3600" dirty="0" smtClean="0"/>
              <a:t>Why Model?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89050"/>
            <a:ext cx="8382000" cy="768350"/>
          </a:xfrm>
        </p:spPr>
        <p:txBody>
          <a:bodyPr>
            <a:noAutofit/>
          </a:bodyPr>
          <a:lstStyle/>
          <a:p>
            <a:r>
              <a:rPr lang="en-US" sz="2000" b="1" i="1" dirty="0" smtClean="0"/>
              <a:t>Models make  it possible to analyze very complex drainage systems </a:t>
            </a:r>
            <a:r>
              <a:rPr lang="en-US" sz="2000" b="1" i="1" dirty="0" smtClean="0"/>
              <a:t>quickly and efficiently.</a:t>
            </a:r>
            <a:endParaRPr lang="en-US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952685"/>
            <a:ext cx="2895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Computer models allow users to establish baseline watershed/hydraulic conditions, evaluate changes to a watershed or a drainage system, analyze different storm events,  assess system sensitivity, etc.</a:t>
            </a:r>
            <a:endParaRPr lang="en-US" sz="2400" b="1" dirty="0">
              <a:solidFill>
                <a:schemeClr val="tx2"/>
              </a:solidFill>
            </a:endParaRPr>
          </a:p>
        </p:txBody>
      </p:sp>
      <p:pic>
        <p:nvPicPr>
          <p:cNvPr id="8" name="Picture 7" descr="Exhibit A - Lidar Map.jpg"/>
          <p:cNvPicPr>
            <a:picLocks noChangeAspect="1"/>
          </p:cNvPicPr>
          <p:nvPr/>
        </p:nvPicPr>
        <p:blipFill>
          <a:blip r:embed="rId3" cstate="print"/>
          <a:srcRect l="6100" t="6285" r="2403" b="5730"/>
          <a:stretch>
            <a:fillRect/>
          </a:stretch>
        </p:blipFill>
        <p:spPr>
          <a:xfrm>
            <a:off x="5257800" y="1981200"/>
            <a:ext cx="3429000" cy="2133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6629400" y="4876800"/>
            <a:ext cx="152400" cy="76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781800" y="4648200"/>
            <a:ext cx="2286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934200" y="4267200"/>
            <a:ext cx="457200" cy="3048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In model development &amp;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96263"/>
            <a:ext cx="8686800" cy="5033137"/>
          </a:xfrm>
        </p:spPr>
        <p:txBody>
          <a:bodyPr/>
          <a:lstStyle/>
          <a:p>
            <a:r>
              <a:rPr lang="en-US" dirty="0" smtClean="0"/>
              <a:t>Problem Definition</a:t>
            </a:r>
          </a:p>
          <a:p>
            <a:r>
              <a:rPr lang="en-US" dirty="0" smtClean="0"/>
              <a:t>Site Investigation</a:t>
            </a:r>
          </a:p>
          <a:p>
            <a:r>
              <a:rPr lang="en-US" dirty="0" smtClean="0"/>
              <a:t>Data Collection</a:t>
            </a:r>
          </a:p>
          <a:p>
            <a:r>
              <a:rPr lang="en-US" dirty="0" smtClean="0"/>
              <a:t>Site/Watershed Characterization</a:t>
            </a:r>
          </a:p>
          <a:p>
            <a:r>
              <a:rPr lang="en-US" dirty="0" smtClean="0"/>
              <a:t>Model Construction</a:t>
            </a:r>
          </a:p>
          <a:p>
            <a:r>
              <a:rPr lang="en-US" dirty="0" smtClean="0"/>
              <a:t>Model Calibration</a:t>
            </a:r>
          </a:p>
          <a:p>
            <a:r>
              <a:rPr lang="en-US" dirty="0" smtClean="0"/>
              <a:t>Model </a:t>
            </a:r>
            <a:r>
              <a:rPr lang="en-US" dirty="0" smtClean="0"/>
              <a:t>Utilization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watershed-diagram-2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9834" y="1371600"/>
            <a:ext cx="2696966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tinwat10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4515612"/>
            <a:ext cx="2686833" cy="1961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triped Right Arrow 5"/>
          <p:cNvSpPr/>
          <p:nvPr/>
        </p:nvSpPr>
        <p:spPr>
          <a:xfrm rot="5400000">
            <a:off x="7086600" y="3543300"/>
            <a:ext cx="762000" cy="838200"/>
          </a:xfrm>
          <a:prstGeom prst="striped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INFLUENCES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371600"/>
            <a:ext cx="8686800" cy="452596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Model development is often influenced by the following factors, which are not directly related to the watershed or system being analyzed.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Software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Hardware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Standard </a:t>
            </a:r>
            <a:r>
              <a:rPr lang="en-US" sz="3200" dirty="0" smtClean="0">
                <a:solidFill>
                  <a:schemeClr val="tx2"/>
                </a:solidFill>
              </a:rPr>
              <a:t>Practice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Drainage </a:t>
            </a:r>
            <a:r>
              <a:rPr lang="en-US" sz="3200" dirty="0" smtClean="0">
                <a:solidFill>
                  <a:schemeClr val="tx2"/>
                </a:solidFill>
              </a:rPr>
              <a:t>Criteria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Standardization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tinwat10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5134" y="3124200"/>
            <a:ext cx="4662466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20120329_17105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 rot="10800000">
            <a:off x="3505200" y="2590799"/>
            <a:ext cx="5029200" cy="3657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67810"/>
            <a:ext cx="7772400" cy="522288"/>
          </a:xfrm>
        </p:spPr>
        <p:txBody>
          <a:bodyPr>
            <a:noAutofit/>
          </a:bodyPr>
          <a:lstStyle/>
          <a:p>
            <a:r>
              <a:rPr lang="en-US" sz="3600" dirty="0" smtClean="0"/>
              <a:t>Modeler-Supplied  influences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289050"/>
            <a:ext cx="5410200" cy="153035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One of the biggest influences on the modeling process is the modeler, and his or her performance may be affected by a number of factors.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831336"/>
            <a:ext cx="304800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Ability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Experience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Creativity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Knowledge</a:t>
            </a:r>
          </a:p>
          <a:p>
            <a:pPr>
              <a:spcBef>
                <a:spcPts val="600"/>
              </a:spcBef>
            </a:pPr>
            <a:r>
              <a:rPr lang="en-US" sz="2400" b="1" i="1" u="sng" dirty="0" smtClean="0">
                <a:solidFill>
                  <a:schemeClr val="tx2"/>
                </a:solidFill>
              </a:rPr>
              <a:t>as well as …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Work Load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Distractions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Level of Interest </a:t>
            </a:r>
          </a:p>
          <a:p>
            <a:pPr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2"/>
                </a:solidFill>
              </a:rPr>
              <a:t> </a:t>
            </a:r>
            <a:r>
              <a:rPr lang="en-US" sz="2400" b="1" i="1" dirty="0" smtClean="0">
                <a:solidFill>
                  <a:schemeClr val="tx2"/>
                </a:solidFill>
              </a:rPr>
              <a:t>Quality of Oversight</a:t>
            </a:r>
            <a:endParaRPr lang="en-US" sz="2400" b="1" i="1" dirty="0" smtClean="0">
              <a:solidFill>
                <a:schemeClr val="tx2"/>
              </a:solidFill>
            </a:endParaRPr>
          </a:p>
        </p:txBody>
      </p:sp>
      <p:sp>
        <p:nvSpPr>
          <p:cNvPr id="5122" name="AutoShape 2" descr="data:image/jpeg;base64,/9j/4AAQSkZJRgABAQAAAQABAAD/2wCEAAkGBhQSERUUExQVFRUVGBoYGBcYGBgbGBoXGh0XGhoYGhwaHCYfGBokHBgYIC8gIycpLCwsFx4xNTAqNSYrLCkBCQoKBQUFDQUFDSkYEhgpKSkpKSkpKSkpKSkpKSkpKSkpKSkpKSkpKSkpKSkpKSkpKSkpKSkpKSkpKSkpKSkpKf/AABEIAMUBAAMBIgACEQEDEQH/xAAcAAACAwEBAQEAAAAAAAAAAAAFBgMEBwACAQj/xABAEAABAgMFBQYEBAUDBAMAAAABAhEAAyEEBRIxQQZRYXGBEyKRobHwMkLB0RQjUuEHYnKCkhVD8RYzU8Ki0uL/xAAUAQEAAAAAAAAAAAAAAAAAAAAA/8QAFBEBAAAAAAAAAAAAAAAAAAAAAP/aAAwDAQACEQMRAD8Aw2Ojo6AlkKgvd04hY5wEeLdnnORAaRc9pJL5acOXGNBum1EpS7PGcXMMKATwIHE/WHa5J/cyr5vAH1WchsP/AD74GJ7PoBTz8xHuyl0gFieMXUSfD1gLMtAwwPvu6hPlKQcyKEZg6EQRScvflH1ZgMOt17TpS1S1jvIOEvvGvLXrFNd+TDuh/wD4jbK9qj8RKH5iB3gB8Sc/ERlBmQBFd6TP1NEKrdMPzmKeKPqVVgLBtcwfOqnGPJt03/yzP81feI1GkRlUB7XaFnNajzUfvHnt1aKV4mI1GPOKAlNsX+tXiY+TLfM/WrxiuoxGtUBMu8pj/GfKIjeUz9XkIhUYjIJoKk0pvgCN0omWiaEaanJhGsXRdaZaQABT34QpbJ3YLOjFMYLXm+g0A4w1r2gQhNO9wH1MASnSw1eYhfvKWKsas/7UixN2hWWwWYrpiUMZdv8ABuDaxWtG0CEkdtZVykqFFBQJY6swBGWVYAQqyMK0pX78f2gRfIYjgK8qVh2t10JVKEyXMCgRi3d3XN/YhLvVJy3UgFq8pVH974CLS0Gr0+VPX9oFWhMBDJmlKgRmIMSLxKswPSAkTSVNAQx0dHQHRYsvxCK8SSTWAfbotqlHj6e/pD1s+ttd3Uwg7Pyz2g0cV5xoNjmpky8a+DAcesA0WRzlQ7zp0MGpSGFTzgFdNoCwCmog1LmFQIEBOGj7NXSFCdek+QvCujlyXDEat9qQx2OeVpBNH6+cBYWlwxjH/wCIOxvYLM+UPy1F1ACiSdf6fSNfxtSBl4yMQIIcGA/PyTHpocNutnpNlScEteIsoKHwYTv/AE13UoN9UjtoCy1I8PEZtBiNVoO+AkJjwoxEqeY8Gad8BKY8GPIXBu6dnZk1UugOOoAqyf1Lb4U+cBUua4plpXhQGGqiKAffhGiXPsXKkDElONYHxKz6fp91hsufZcS5YSmWAPAe+EEZNlKflPgYBFVcqlHEt3L0A7oHQGgj1/pOTCufvnDJeUspNKPu00I8CfOKIljVgXd2EAMm3GmYpCcSgxzDUIqCXdwDpxhjtt0pmScE1AnHDmBgc6a90+TxBd5Yqc1zH15RelTcJcCjNu684BVs91Ls8tSQvGlywZlJSr5VMasdRm8KG0MplFsve7p4RqdvlBQJpu1qSMtd2UZ7tVYwARkTTpXPKAQrySRMSTkR4xRvkAKYRYvVRDPpTygVPm4i5gI4+gx8j7AfI6OjoDo9SzUc48x7kpdQG8iA0m4ZQ7ZBGpPpWHxV2hctSVDuq6NxEJ1wSfzpdNCPL940G1y1diUp+IpbNvOAq7Pz0yZZQkLmFJLkZEZvBu5yubPUsEpQEBJD0BJ0GQyd4C3Ts5MSQSoVzZ3Z6c4bJNlKVpUDhST3h0pwbEx3wFLaS4O2/MQfzEpZLnuuHIB11Z3jxc9lXLs4xg4xmKb6mlB0hjmygkZgOaPqf3ivMk57jSAoYywLZg882jyqaCC8DrzUZaHDk+EDLFfOFJCwSd//AC9IAnfV3i0WdaCkKUgEpGpScwN+8ccMYDbZJlzFJOhjcbvvs9oDoMg2lHTy9IUNudlQpKlowBQUGUSA6SSycsyFJ6pbWAzbHHlS4Mo2QnnMyx/d+0SjYubrMljqftAL2KOhgOx6h/vyvOIp2zQSkkz5VATq9BAUrBdi5tRk7PR99BmadOMabs1ZJtnGPupSEBABDsxodxLvwdXgE2PMvswzFSQCUnR27wfeS3QwcvHaEYcALk082pk70z3wFa9dpOznIWha1TAoKJxqOIfpNfhLaZPGg3dtChaEqymBipNaE8clDd1jLfwyMaVTSAg4jQHdTLfFu6pk5aSpayiV3UFgXUlyNC+vPSggG+87zC1u4JfIZDSKVpHjnSpblC/abSyu78Iy5QWuxeOgZzQVFSaZkwH2Xa1IViclqtw9IYJdpxBKgCHAIpWrHxgda7m7OhUnE+hePUm9cFFd4b3qwHHPIeEBJapuAYnYDPjzhS2iCVgqxA8vGDlqv6zTQoBbKZxiBALAlhx4GEy/hgAVLLpVU6jf5/SAR9o198Dg/wBIDQZ2l+NB3pfzgNAdH2PkfRAfI6OjoDot3TKxTpY/mHlX6RUg1spZsU5/0inM0H1gNO2YsClr7gJYV4DnD5eUtEkjvPmeQDfV/GKmylnEiyFdMSnVp/SkZdW4wPllNonEqPdLJ172DKmiSYBosC+4FfqGubfeCdnmHWu/lFKwyMVSQEh/LlHy3z0kNi1yycagkedRurACr4tf4laXolGSUqDl860rQDoRvgTMviZJmJIJlg0qceI/zimXLSL1psgdx3Qd1Ka+xAPaNSe0Q5DZl1UAo5pXPf8AWAu7RW5ZkmaklQRRSQKAF6katAO02ySJaAlaytVSQUgAB3B4vo+kfRthJlWcpSlUwTMQUlRCcI+HvGrg8Nx1gXdF/Wc4ZcySlJUGDuQSXbvZ+LddAMXeQ4Ir9IN3hPlqkd5YSoAJrQLQS5qAahyRveKF1Xf3JjBIKVlw7jBhBRTiTEVrmgODXpVhlr9IBJve0qkzCnFiTmlQo4+hgWu9X3nrDQqzy1TiFoSStylz4j3xi5/okvSWj/H9oBDmTwflPjFe0K7qu6cjXpD7Pu1I/wBtH+MK1/SiElkgBjlAXdl0kpQoZgCr6Hdw+0N8m4FzKVcEEjDpvPQt111UNhZrJI39d2W6H+77V2Z7hcHk+oBbM13QEs6wS8IK0ChJcVyYYacxnSoc71y9b2Sq0JlglMuQntFkCqlkAAM9dwFM+cEb8vRIQAoFSgcwGATkSkN+ok5DLSM/VJnzMSnIQuY5LVIqkYdKesAa/wBbM2YrAnuCg3sPddKwWuq1nDXygXZrGEowgYQMnLqOpJPE190s3QpBXRQIJAHOuXB9YBtsEsr1pBH/AEtz0MWbisJw93NILjlSseptSSTpUctKQCZfNxHESkZ8Cz/TnC1aZhSFSlDvDL37zh2nXioEg0O/3ppCdtGkdqnD8SlAf5FsoBO2jllkFqBxyyb0MAobL/DpZmJz5g1hdNhMBVj7EirOoaRHAclJOUTCyKhsNzplioHIfWB9qsR5DdrAAFSmh22Gup0BR+ZT9E0Hm8LMyxtGm7H2bs0S3D4EBRHm0AdFvWHkigJwn+0JAGu54s3VJwK7M4nSNACcs/CBNjUcYWS+IuT4k+cfLzvZMuerErulIBI0O6j6esA2XPeDNKUqgOJTgj4wCkKbOjFm1G6LdqtGNTmh0YBgBll1hRsd5hZVMAwBZoHJYABIq1aJFYOyCsoKkgkAhJVxbJtTAdaphAO7jSM32hvFayQQcBzNMgxJIFRTeeukaGbSKjN6EPU8N+/KEfbGalTISAlQoCB3upEAmTJrEs+dRuGmXE5wXu+ViGCZXEklPAhq8NcuVKwsWmzrlMrMZ5ZA5Pui9Mv5koIySoNllkeeucA4XRtFNCFS1HEKdpnjBRiCZjfMkpIB1BTF2Zbn+GpPEgqGXo8A7NMwCXPlAFaSaP8AKc0nmHH9sfL9mmVNCpeIypo7RL1DUcCuQfIgZwHW+14JktbsEqHMgkfcw0y9qpBGS/L7wn37Ix2dMxwFZ5g005E1gTZiojP0gNBnbUydEr8m9YCXxtJLVLIKHHH90tC6oe2EDbeqlIBg2RTVJqATlwjVlWL8hBLFLKwMxUSQouEqyU1QQ4ycPWM92WutSEIJIIUKF2zBZ3y5iNDsWzc9SEYRJmqIBKCspMsVZ61oWIZqMzwCNthawlLJLAgUNVVdnUmnFtHaEU7UzUgJDMkACpoA+W4uSesM22FoAcO/HxBHjCEEOMtesAQn7QLUhSSSSrMk5feGDZC0JWylAjsynOo1NONIS1yyM4aNj7IpU6Wh+6e+rkA/28YDcdllBSi4DEKLHQMan1iK2TMPTwbjFzZy73QtRoEJqTlXkCcgcqxSWHUpywc58PQ/fWAWb7Cld4UMLV3TsVslgsMJJUd7Bm5uYObT2rCkh6v+27yhP2flLItFoxhKUpUlJ1Utno4yH2gGPbXZp1FcoOhYSqhGeSm4ZUhUTs/MIdBfhDHdaRhmIQVKSkA5uAo/EA+pbygXZTPStXZKStj/ANssFAcN4gAs2yqSWmJbo0eJlzYw6WPrDRMv5J7lplFJ3tAy2XZ89nViTuGY6QDZabsAoA59+EArxkpTQ95X6U/U6Q4S7vn2ssgdlK1OsdbrJZbGlkjtJm/NvtAZtaLtmKIxDCCaDKH+5ZY/Dr0JHlQN4QvyQqdOK1ZJBIGj5CD9y2kKlKBycjd6QEotACKZCjwDlzMU9QV8MxWChzCyCG3VSATzg9Ksv5ZCYzu8VkTig0Ew4a6K09IDQ0ooQlNEjmza0z58YatlbcBJUhQcnyOWQ65szDfCVc9oK5aCWcBlOdQGemRevg+sNNwhkkly7Cj73GVfDhAQ2mzsSSWqW4ch40hNvy1olibaOzScHcQyUYSTV1UBz3aw0X3aSAo6A9fCMy2vth7FKAQyl4i2tICivaBExLLSzk00rnz/AGgFMYKIBcaGI2j5AMt1WwqlAfMk5vWlad0l9KOW0aCkzaOaLP2RCVSiAEqWioTo2lKkEuQ0LuzkwdoUnUf8iNEmbLLn2crOFKUS8YegKUqSnCNH7zVYQA28LvXMlFQBKAGR3WDUcpLVo2uucUtl7hM9WAAA7y3/ALQ0XXdcwyDKxrThYpQ7JSFFiqpoSAPhBoKwHs2CTalSicbVcBTaZEsT5QFu2/wwtbEpTiA3YfoYRb4umZLOFQIqxjWja0lLISU/3H0eFPbGynsyoZivHOAubKpUqWhAUT2Tg7lJ+UiudQX4Q02v8gYlEpWnJaC1a9ToKNkYzi6torWkYUJlpxN3wCSzfK7jyMON02O0WiUtc2aJiZQBLuVDEQHDlzpwgEvaNeKYQ7//AKzJPiYqbJ2ZEyYsqAZ2SPfSPm005ImTCguB3QRkTl3SRVmMTbIoZI5k++kBev26EqlvhAUBoIufwush/MWcwQgHgKn1HhHu8ZndJ4esFv4dAFwkEkqLtpkz8YDRLJZVdnjFBVgCQWThc058MoF3hNHeUlnbTpluqH4v1guueJSAoFRIqUpdQyI+EBzRw+VYW9or0wSStmBBUU/pcu1CRTWAQdrLeQ+80H9RoPV+kXrp2PSwWt8OFxLegyDn9Wng8CJ1nNptCE/pZZ8WEaWJBRJqcJKWpu0T0EAq26emzoADAMS2Q6aPGfTLZiWVhwSSX6wR2nvAzZ4lgnCGflAuYXUWDB6coA7Y9pXTgnoE5G8/EORieZcgUO1scwnegmo97jC6Je6JbNbFy1YkkpPCA229r97uGV3U5OM+kKk6xFRdWun1MGZcl3Upgw6JEeZyQzqFD8CfmWd6v0p4ZnXdAU7nu0dmtWhLcKZ+cD9m7LWekuyZnd4pIeHCZZCEiWzFhiZmANW/bdFO57I8+cAGAwjygPdnswRKbKMz23sxlrJZiFJPWhjYxZASSoshAdRjK/4nTkkEgtjU4GrBs+MAW2dmJKSBoTUHj74w77Od0qcJbV82AcnOnPR+MIGy078uW/zoSX8X6vGg3WO4VEgZE76MzNRX0arZwAW8rMVKL0cnukZcGNXyjI9rLOUzzKq2LEkbgdPGNwvYgqKgCHY5vXUa4ucZNtapP4sb2IfrADbqsAPcwu8fL62InSx2ktBUjUByR0hv2SuoLViaNJs9kGEBoD80WWcZawpJII1Dj0jUtntoU9klAKSJiklYDAgpCnDD5VUP9viybQfw1stqJUUlCz86GB/uGSvB+MJU7+G1usiwuzTEzMBdLHAsf5d3/wCUBo1mmYkgpACTUBQAxJqO6+aRv35awCvD8FJxd4FQcsSFrr8uLEQwIo0Jsu650psXbyFJNCoLKQDpiBIw9Wh8uGetKUKnGVN7VFCtKVqQMgXOIu4IBL/WAV7pvPGjExAJLDXC9HG9oj2wmPKlgHE8xAUgDvtU0AL1I0htFgTLmkkJ+EMSM61G7dxhQtWykybaZkwqo70B0phFThoBn5OHCC67nmBOMAhJLJxZUqRzbnBy/CJckJChUhy9CNAN9asD0oIISb1eUUKRMmGW4RLCVYRMpUukADi+mcBrbszaLWrHMV2QyCfiI3nNnNdc4BB2gtHaTRJlJcJLDDUqVl1/5hrum7jIlAK+Jq8OEMV17HSbKO4l1arVVR+w4BoivSzOK0EAtzXmKYA7hxjUNkbCLNKSAmqiBmHxb30qB9IW9mLmxHtCCwqn6HgMocpK0yUmatnFZYILKXm9GLBxXJyN7QA+/b4EnuuhU1RJIBDjeotkMvSEvaK9EKlkYlYiQToGGnMeUR3/AH131KASHJVTIkuWDaVoPtCraLUZkwYalWniX5t5QDd/D6wJUqZNWXNAkaFi2bj6u8HNqr2ZKiKNQeEfLku8WezpyClAP5nlC1flvxzOzagLqMAmW8YDX41948HyHhSI5Uz3pE96gTJ6sJ7wYAbwB6xUlnQwF1DR8mIiIBonSX5wGy2az9r3v9pJp/Ooan+UacngVarae1GE4lAu+jvQAatU9IYtobYJMoS0BlEAADQQpXXLxWkAOcIcq0KucAx2u8jJkqWoua1Oqjn94CbC2xa5a5q1E9pMUXOiUskMN1DE+0lnVMT2YzNA/togu6R2CRJCnw0PjXLiYBntM8zU4WZCa4f1EZKVx4RiW01oVarUQMku3SNZvC1YLLNVwIpGf7OXekS5sxeZf/jzgJ9lbWDKlJOaAodH9OEaTdVoZJfQDDwbzFdxEZBs5aSzBiMShm2vvIRqtzOnAVgsoOnMvo4qCfGAsW9ZUoKYUyAFDm40bPzjH9sFH8WAQyhicbq5Rr1qSUscJoCQknC+dHUwrGHbU25ZtswrlmUoKLoKsTPXMZ5vSA0PYm8wkAH39RGh2e1AikYfcd6gM3v3xjRrqvAlAKVdD9DkYBzCo+HlAWRfDZ/aL6LzB3+sBOqUNzRXVY0bhEotifYj6ZyYCsqxo4eEeDZkDQeH7RaMxPCI1TkwFYyxoI8FHSJJtsA9/eBVsvxI3Hz9ICxaSkCpcwuWyyrtEwS0PhfvHQD7xXnXtNtM0SpVHzOgTqqnuoh2uK6cIKJaQWBdRzNC5BJA3mu7nAS2GzhCBKThYBySwB0qdwfLf0hd2qt2BKAV0dQSnIDUkVrX6Rb2x2ps8hTSElasIwllYVH9Tkh6uO64o7mMtvi+Zs1alzaKyKagJ/lD/SnjAQX1eTvkD7rBHZK4SlQnTXBJ7qdQP1Hcekdsds6mfitM8tLRSUhnM2Zp/Yl3J6ZmD963hLlauoaAAJfcCDUDkxaA7am+yEpCaDJtw3mu7hCmLSeyK1GqnbewoPXWIbyvUrOF3JPv6x6tcpASHLPmeGiQ2RPSACIJUonIk0ggoYg5zGfv6xDKkYjSLQQRVuB5aQEYTHgUPpE60xEYDTbfbVTZilqPAcN/lTrA67LVhnKyqTqNMosK+Ho/UuftCXfCZsiYZiXKFVcfKeIgNPve3Sfw6FOO0S6Vc6EEsauBRxRy+kAblnBSJQzUUuS7Zkk+sZ/M2oUoMXENuy9pYSVakCta08vKAa74kKmWbswfjUN3jChtDfsqySTZkEmYAyuBOcNsu8UKKgpYSwJScLurQFqjnpGdXzdKApQUMSypRcUocmOogBuzVswkudXausaiva9TSsM0EJwlCwlilQYEJcuU0qSKkFg0YzMlqlL1EFrtvhqE8oDX03+uccc5eIIDFRHdS+jAM/BtIStuLpRaEqnSx3kVJZsYIBIoNM/GJrpv0oSWriB7rqA50NWhjsUxE1ACynvDkKUar8AHOkBjUhCkVSWhz2a2hDYZlDvGUD9s7l/CTQtH/bmPTQGA0icHcDwgNTlXhTurChwL+RrFiVaknNvBvSM/s1vbXxgjJvMjf4wD0icn9ah/cqLCJ4/8ivEwjIvc7zEgvojXygHsKBzmnxVHmcENVSz1V9TCR/1E26IJ21StG8IBotdtlj5X51PrC7fF/sMKQBx+gEA7ZtApWvhC9bLwOIF8iDXhAbJs9dAs8gTZqkhaqqrU7koGa21rrEV9bV9xUoBYl5YSAjGaPjZy1Ph4B90JlmvGYppq5iVFiAwLh3DVOTDSPJnAl1GmZJ3a8oCtfFrmKWqeqYgZJwoU7DQOHB4gF6xVum6lW1ZKl4ZaXxLIckhjgSBUqPD4RU6Rfuy55dvtYCpipdllrShSgXJFcSgSGBJYBxqNxgzeNplSEgSpYlgfAjMBJDgqJLrWSXOLhowgJ589MiUAO6QKAaBqa5mEm9rzJP04R9vS+SdYGWeVidSsoCOUsuVGJO3Kiyve6IbRMakELssbs+sBZslnNPfusW1pCqZE0PX94sybOwHAxFN/7tN4+8BRGUQqEXFo7xber1MVpgzgHqYqvh6CA9vJA4ftB0IemoDdQW+0fRYULQXGVR0rAZNeM11lgBXdBa7b9UlCE1YZftF3aW6pKCSD708oVRNIyNIB8sl8EsaEfU+cS3ogz1BSM0hyNwGdNAOsIaLYoF3Y8NYbLkvkFOmJmIPrAe71utM7u0Cmz+hhPtFnVKWUqBBEP4lZKBzOXj4R38QrqlzQifIQEIWQlKXJKGABxbsRxEBzSAAXHb3AcYhqHaDVmvoBYwuEAthctxPN3NIRJslUtRBzgzc95gBlltBm9d0Bod43Ym12ZAUQUFVCHdLZAUqS+tBWM5vvZyZZVH5kbxTxEMki9sCQEJrriOfH28FF3lLnjDMZB7xACaOdOKetIDP7Lb9DF4Wrd5Foivy5xK76MtQMum6Kdmn76wBIW06v76R6/F8TFdPLyj0QN0BKZ4/VEM20p3+seSgbohWlO4QEc61J4mKS1YiABFiYsDdFrZmYkWhKlsQN7s/SsBPYJ+ENMUykd3Aqh4Eb6nKPc+WZ6qLCZQIxHeTnh3t4QUvvZxKlY+1SSScRJPi591gKqZgBaqcstNC7U/eAOWe8JdnSqXLIKC4c1ccaULMKNlAm8ryoQ+J9TmBuPHi8CJ1sfKI0KJFSWzZzATSpZUXOUTzZ70SP2G87hFWbanDCg3QSua5FTCMVEO7HUwEV0XSqatzlDMqzhBYQRkWZMpGTRVlyypT5k5CA8TJdANVEJ6a+p8Igs6QZpJyBc8k1PpFucWGIZfCjjvV6x4XI7OV/NMy/oH3I8AqAGJHi9eeZ84hKHMXRKYcvWPCJLDjAO9olYJgOh19fL0ire6igOn37+0H5llC0tkHoTmhYzSevusUptlcYVjKnLhy3cOUBlV9pUovAVUoxrFq2WQvLwgdP2JlgO7e9YDNYklTikuDWDV73UiWS0CFWbdAMl1bSDVno4IcH34wYXb0rLnIl2AAFNwAYeEIJs5iWTbVppU84BjvGZJmd3Dl8z8+FIWZjoJANI9KmLVk8eRZFHSA+otqxqS2hPpBGx3xkFmkDDY1j5THgOk1EA6W+9ETZSgGY5U9NYS2IOsWpltThoCFcw3gBXmYL3JMSA6grqnEPrABZcyZoTEye1PsQ3EyVHOWOaCPRouWe7ZJ/3ZA/zgEf8LNOvnHk3evU+pjS7PdlmHxT5I5IWf8A3EQWxNnSe7Nf+mUPqD6wGeC6FHIKPSK65apat0PUyaj9C18FFk+AIgHfNmMzIS5Y/SkfVqwFadf6gkBkk61cU5RSSudNpVlUYDOOlXLMfTxg6LOpjglqRTWYSA9DkPtAB7VdqZSaqSpWrOydGNGKjmwyDPFWTY1rZgw3n6b4YbPclXUcXPTewgxZruGbDiTAA7suFmJDmGWy2cSxiVQ6ftEompRRAxHfpHtFhJZc1TJOWqlf0p+uXGAqqxTC+SRvNAN5OkSoQkAtkc1akbhuB8+Ue7TMGWHCgVCHqTvUdT5DQRHj1XQaAa8h9TAekSAfzJlEJolP6tyRw3n7RRtU0qUVH4j4ADQcANIln2krNdMhoPvH2VJGZgKsuyk8olNli4DwoI5MnFVT4XAAGalHJCd5PkKwGqXjdZJK0B1My0aLH/2Gh1ygFarM4dNRkRkRwPLyj1s/tcUqEq08krOY57xDNa7qC++ggKOvyqHFvXOARwgg+35RHbLMVJyrB+13a5I/7axocjxpmP5h5RTAIOGYGOh0PEHXmPCAzm+LgUS7QAm3IsfKY2CbZ20cRJZrOhQ+EeEBjcq5Z2ktR6RdlbKzlV7MiNhkoQimFJG4+6dGj3OsMtfwnAdysvED1HWAxibdM2X8SYr9gkncY0i+dnpiakON+Y6EU84WbTcCj8nhAAUySNxEcZIPxDxrBT/p6boD1i1I2ZtCvlBgAEu7Jb/CPfAxel2QaP0rDTYtjj/uJMHLPs1JSPgPn9jAIZsixv8AD9o+gqGvkYe5lyy+I8P2inO2fR/N76wCljO/yj4VHeqGVezyf5vL7xCdnhx8RALhRv8AMx5VK3MIZhs77cxJL2Y9tAKiJD6ExYlyuLcBDdL2W3iPs24AkaCAWJaQMkud5iZMoq+IwQn2QJNHPIGIQhWQS3OA+Sk4cgBxNfLL1j4uYSSXc6qNT55dYkTZlGJk3Uo50G6AHLTuqePuvpEapJNSXgz+BA0eJEXc8ADTZzuizIsNMSvh3/QCDX+noR8dTogVPVvfKIFPMNGYf4jqM+Q8RAUk2cKNQQkUAAqTuA1PkMy0GpKJdmSJs5goBpaBUJB3b1HVWvKkVPxqJAcfmTCGH2A3eXOKkm5J9qXjW455AfeA0G9dnJU0EEMWcEZwC2bv2bJndgT2iAWrQjlujo6AdbzsKZiHOlRvB3g6GFO0EoWEK76Vbxl+/ENHR0B5WcJGoVvz8dese0ygSdCNRHR0BLMlOIgTSPsdAWLOvTKPC5CXyEdHQEybuQagNHJseYBbpHyOgAds2kVLXgKErG+o+8XJFpTMD4MJP837R8joC5Lsz6nrWJTYw2nhHR0BUmSxuHhEIA3COjoCRHIRfs8sNHR0BLMYaPFKb3gSwDcI6OgKCpAJb35NE6LmQA5r5R0dAdMlpQKJEVFB46OgPKkgFo89oe8xZgSSMy2j6R0dAfbJYUqldoqoVXDp/cc1eQ4QMMxU5YS+EGgAFABHyOgG27tl5MoYmKlaqOcS2lbAsGA0EdHQH//Z"/>
          <p:cNvSpPr>
            <a:spLocks noChangeAspect="1" noChangeArrowheads="1"/>
          </p:cNvSpPr>
          <p:nvPr/>
        </p:nvSpPr>
        <p:spPr bwMode="auto">
          <a:xfrm>
            <a:off x="63500" y="-909638"/>
            <a:ext cx="2438400" cy="1876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24" name="AutoShape 4" descr="data:image/jpeg;base64,/9j/4AAQSkZJRgABAQAAAQABAAD/2wCEAAkGBhQSERUUExQVFRUVGBoYGBcYGBgbGBoXGh0XGhoYGhwaHCYfGBokHBgYIC8gIycpLCwsFx4xNTAqNSYrLCkBCQoKBQUFDQUFDSkYEhgpKSkpKSkpKSkpKSkpKSkpKSkpKSkpKSkpKSkpKSkpKSkpKSkpKSkpKSkpKSkpKSkpKf/AABEIAMUBAAMBIgACEQEDEQH/xAAcAAACAwEBAQEAAAAAAAAAAAAFBgMEBwACAQj/xABAEAABAgMFBQYEBAUDBAMAAAABAhEAAyEEBRIxQQZRYXGBEyKRobHwMkLB0RQjUuEHYnKCkhVD8RYzU8Ki0uL/xAAUAQEAAAAAAAAAAAAAAAAAAAAA/8QAFBEBAAAAAAAAAAAAAAAAAAAAAP/aAAwDAQACEQMRAD8Aw2Ojo6AlkKgvd04hY5wEeLdnnORAaRc9pJL5acOXGNBum1EpS7PGcXMMKATwIHE/WHa5J/cyr5vAH1WchsP/AD74GJ7PoBTz8xHuyl0gFieMXUSfD1gLMtAwwPvu6hPlKQcyKEZg6EQRScvflH1ZgMOt17TpS1S1jvIOEvvGvLXrFNd+TDuh/wD4jbK9qj8RKH5iB3gB8Sc/ERlBmQBFd6TP1NEKrdMPzmKeKPqVVgLBtcwfOqnGPJt03/yzP81feI1GkRlUB7XaFnNajzUfvHnt1aKV4mI1GPOKAlNsX+tXiY+TLfM/WrxiuoxGtUBMu8pj/GfKIjeUz9XkIhUYjIJoKk0pvgCN0omWiaEaanJhGsXRdaZaQABT34QpbJ3YLOjFMYLXm+g0A4w1r2gQhNO9wH1MASnSw1eYhfvKWKsas/7UixN2hWWwWYrpiUMZdv8ABuDaxWtG0CEkdtZVykqFFBQJY6swBGWVYAQqyMK0pX78f2gRfIYjgK8qVh2t10JVKEyXMCgRi3d3XN/YhLvVJy3UgFq8pVH974CLS0Gr0+VPX9oFWhMBDJmlKgRmIMSLxKswPSAkTSVNAQx0dHQHRYsvxCK8SSTWAfbotqlHj6e/pD1s+ttd3Uwg7Pyz2g0cV5xoNjmpky8a+DAcesA0WRzlQ7zp0MGpSGFTzgFdNoCwCmog1LmFQIEBOGj7NXSFCdek+QvCujlyXDEat9qQx2OeVpBNH6+cBYWlwxjH/wCIOxvYLM+UPy1F1ACiSdf6fSNfxtSBl4yMQIIcGA/PyTHpocNutnpNlScEteIsoKHwYTv/AE13UoN9UjtoCy1I8PEZtBiNVoO+AkJjwoxEqeY8Gad8BKY8GPIXBu6dnZk1UugOOoAqyf1Lb4U+cBUua4plpXhQGGqiKAffhGiXPsXKkDElONYHxKz6fp91hsufZcS5YSmWAPAe+EEZNlKflPgYBFVcqlHEt3L0A7oHQGgj1/pOTCufvnDJeUspNKPu00I8CfOKIljVgXd2EAMm3GmYpCcSgxzDUIqCXdwDpxhjtt0pmScE1AnHDmBgc6a90+TxBd5Yqc1zH15RelTcJcCjNu684BVs91Ls8tSQvGlywZlJSr5VMasdRm8KG0MplFsve7p4RqdvlBQJpu1qSMtd2UZ7tVYwARkTTpXPKAQrySRMSTkR4xRvkAKYRYvVRDPpTygVPm4i5gI4+gx8j7AfI6OjoDo9SzUc48x7kpdQG8iA0m4ZQ7ZBGpPpWHxV2hctSVDuq6NxEJ1wSfzpdNCPL940G1y1diUp+IpbNvOAq7Pz0yZZQkLmFJLkZEZvBu5yubPUsEpQEBJD0BJ0GQyd4C3Ts5MSQSoVzZ3Z6c4bJNlKVpUDhST3h0pwbEx3wFLaS4O2/MQfzEpZLnuuHIB11Z3jxc9lXLs4xg4xmKb6mlB0hjmygkZgOaPqf3ivMk57jSAoYywLZg882jyqaCC8DrzUZaHDk+EDLFfOFJCwSd//AC9IAnfV3i0WdaCkKUgEpGpScwN+8ccMYDbZJlzFJOhjcbvvs9oDoMg2lHTy9IUNudlQpKlowBQUGUSA6SSycsyFJ6pbWAzbHHlS4Mo2QnnMyx/d+0SjYubrMljqftAL2KOhgOx6h/vyvOIp2zQSkkz5VATq9BAUrBdi5tRk7PR99BmadOMabs1ZJtnGPupSEBABDsxodxLvwdXgE2PMvswzFSQCUnR27wfeS3QwcvHaEYcALk082pk70z3wFa9dpOznIWha1TAoKJxqOIfpNfhLaZPGg3dtChaEqymBipNaE8clDd1jLfwyMaVTSAg4jQHdTLfFu6pk5aSpayiV3UFgXUlyNC+vPSggG+87zC1u4JfIZDSKVpHjnSpblC/abSyu78Iy5QWuxeOgZzQVFSaZkwH2Xa1IViclqtw9IYJdpxBKgCHAIpWrHxgda7m7OhUnE+hePUm9cFFd4b3qwHHPIeEBJapuAYnYDPjzhS2iCVgqxA8vGDlqv6zTQoBbKZxiBALAlhx4GEy/hgAVLLpVU6jf5/SAR9o198Dg/wBIDQZ2l+NB3pfzgNAdH2PkfRAfI6OjoDot3TKxTpY/mHlX6RUg1spZsU5/0inM0H1gNO2YsClr7gJYV4DnD5eUtEkjvPmeQDfV/GKmylnEiyFdMSnVp/SkZdW4wPllNonEqPdLJ172DKmiSYBosC+4FfqGubfeCdnmHWu/lFKwyMVSQEh/LlHy3z0kNi1yycagkedRurACr4tf4laXolGSUqDl860rQDoRvgTMviZJmJIJlg0qceI/zimXLSL1psgdx3Qd1Ka+xAPaNSe0Q5DZl1UAo5pXPf8AWAu7RW5ZkmaklQRRSQKAF6katAO02ySJaAlaytVSQUgAB3B4vo+kfRthJlWcpSlUwTMQUlRCcI+HvGrg8Nx1gXdF/Wc4ZcySlJUGDuQSXbvZ+LddAMXeQ4Ir9IN3hPlqkd5YSoAJrQLQS5qAahyRveKF1Xf3JjBIKVlw7jBhBRTiTEVrmgODXpVhlr9IBJve0qkzCnFiTmlQo4+hgWu9X3nrDQqzy1TiFoSStylz4j3xi5/okvSWj/H9oBDmTwflPjFe0K7qu6cjXpD7Pu1I/wBtH+MK1/SiElkgBjlAXdl0kpQoZgCr6Hdw+0N8m4FzKVcEEjDpvPQt111UNhZrJI39d2W6H+77V2Z7hcHk+oBbM13QEs6wS8IK0ChJcVyYYacxnSoc71y9b2Sq0JlglMuQntFkCqlkAAM9dwFM+cEb8vRIQAoFSgcwGATkSkN+ok5DLSM/VJnzMSnIQuY5LVIqkYdKesAa/wBbM2YrAnuCg3sPddKwWuq1nDXygXZrGEowgYQMnLqOpJPE190s3QpBXRQIJAHOuXB9YBtsEsr1pBH/AEtz0MWbisJw93NILjlSseptSSTpUctKQCZfNxHESkZ8Cz/TnC1aZhSFSlDvDL37zh2nXioEg0O/3ppCdtGkdqnD8SlAf5FsoBO2jllkFqBxyyb0MAobL/DpZmJz5g1hdNhMBVj7EirOoaRHAclJOUTCyKhsNzplioHIfWB9qsR5DdrAAFSmh22Gup0BR+ZT9E0Hm8LMyxtGm7H2bs0S3D4EBRHm0AdFvWHkigJwn+0JAGu54s3VJwK7M4nSNACcs/CBNjUcYWS+IuT4k+cfLzvZMuerErulIBI0O6j6esA2XPeDNKUqgOJTgj4wCkKbOjFm1G6LdqtGNTmh0YBgBll1hRsd5hZVMAwBZoHJYABIq1aJFYOyCsoKkgkAhJVxbJtTAdaphAO7jSM32hvFayQQcBzNMgxJIFRTeeukaGbSKjN6EPU8N+/KEfbGalTISAlQoCB3upEAmTJrEs+dRuGmXE5wXu+ViGCZXEklPAhq8NcuVKwsWmzrlMrMZ5ZA5Pui9Mv5koIySoNllkeeucA4XRtFNCFS1HEKdpnjBRiCZjfMkpIB1BTF2Zbn+GpPEgqGXo8A7NMwCXPlAFaSaP8AKc0nmHH9sfL9mmVNCpeIypo7RL1DUcCuQfIgZwHW+14JktbsEqHMgkfcw0y9qpBGS/L7wn37Ix2dMxwFZ5g005E1gTZiojP0gNBnbUydEr8m9YCXxtJLVLIKHHH90tC6oe2EDbeqlIBg2RTVJqATlwjVlWL8hBLFLKwMxUSQouEqyU1QQ4ycPWM92WutSEIJIIUKF2zBZ3y5iNDsWzc9SEYRJmqIBKCspMsVZ61oWIZqMzwCNthawlLJLAgUNVVdnUmnFtHaEU7UzUgJDMkACpoA+W4uSesM22FoAcO/HxBHjCEEOMtesAQn7QLUhSSSSrMk5feGDZC0JWylAjsynOo1NONIS1yyM4aNj7IpU6Wh+6e+rkA/28YDcdllBSi4DEKLHQMan1iK2TMPTwbjFzZy73QtRoEJqTlXkCcgcqxSWHUpywc58PQ/fWAWb7Cld4UMLV3TsVslgsMJJUd7Bm5uYObT2rCkh6v+27yhP2flLItFoxhKUpUlJ1Utno4yH2gGPbXZp1FcoOhYSqhGeSm4ZUhUTs/MIdBfhDHdaRhmIQVKSkA5uAo/EA+pbygXZTPStXZKStj/ANssFAcN4gAs2yqSWmJbo0eJlzYw6WPrDRMv5J7lplFJ3tAy2XZ89nViTuGY6QDZabsAoA59+EArxkpTQ95X6U/U6Q4S7vn2ssgdlK1OsdbrJZbGlkjtJm/NvtAZtaLtmKIxDCCaDKH+5ZY/Dr0JHlQN4QvyQqdOK1ZJBIGj5CD9y2kKlKBycjd6QEotACKZCjwDlzMU9QV8MxWChzCyCG3VSATzg9Ksv5ZCYzu8VkTig0Ew4a6K09IDQ0ooQlNEjmza0z58YatlbcBJUhQcnyOWQ65szDfCVc9oK5aCWcBlOdQGemRevg+sNNwhkkly7Cj73GVfDhAQ2mzsSSWqW4ch40hNvy1olibaOzScHcQyUYSTV1UBz3aw0X3aSAo6A9fCMy2vth7FKAQyl4i2tICivaBExLLSzk00rnz/AGgFMYKIBcaGI2j5AMt1WwqlAfMk5vWlad0l9KOW0aCkzaOaLP2RCVSiAEqWioTo2lKkEuQ0LuzkwdoUnUf8iNEmbLLn2crOFKUS8YegKUqSnCNH7zVYQA28LvXMlFQBKAGR3WDUcpLVo2uucUtl7hM9WAAA7y3/ALQ0XXdcwyDKxrThYpQ7JSFFiqpoSAPhBoKwHs2CTalSicbVcBTaZEsT5QFu2/wwtbEpTiA3YfoYRb4umZLOFQIqxjWja0lLISU/3H0eFPbGynsyoZivHOAubKpUqWhAUT2Tg7lJ+UiudQX4Q02v8gYlEpWnJaC1a9ToKNkYzi6torWkYUJlpxN3wCSzfK7jyMON02O0WiUtc2aJiZQBLuVDEQHDlzpwgEvaNeKYQ7//AKzJPiYqbJ2ZEyYsqAZ2SPfSPm005ImTCguB3QRkTl3SRVmMTbIoZI5k++kBev26EqlvhAUBoIufwush/MWcwQgHgKn1HhHu8ZndJ4esFv4dAFwkEkqLtpkz8YDRLJZVdnjFBVgCQWThc058MoF3hNHeUlnbTpluqH4v1guueJSAoFRIqUpdQyI+EBzRw+VYW9or0wSStmBBUU/pcu1CRTWAQdrLeQ+80H9RoPV+kXrp2PSwWt8OFxLegyDn9Wng8CJ1nNptCE/pZZ8WEaWJBRJqcJKWpu0T0EAq26emzoADAMS2Q6aPGfTLZiWVhwSSX6wR2nvAzZ4lgnCGflAuYXUWDB6coA7Y9pXTgnoE5G8/EORieZcgUO1scwnegmo97jC6Je6JbNbFy1YkkpPCA229r97uGV3U5OM+kKk6xFRdWun1MGZcl3Upgw6JEeZyQzqFD8CfmWd6v0p4ZnXdAU7nu0dmtWhLcKZ+cD9m7LWekuyZnd4pIeHCZZCEiWzFhiZmANW/bdFO57I8+cAGAwjygPdnswRKbKMz23sxlrJZiFJPWhjYxZASSoshAdRjK/4nTkkEgtjU4GrBs+MAW2dmJKSBoTUHj74w77Od0qcJbV82AcnOnPR+MIGy078uW/zoSX8X6vGg3WO4VEgZE76MzNRX0arZwAW8rMVKL0cnukZcGNXyjI9rLOUzzKq2LEkbgdPGNwvYgqKgCHY5vXUa4ucZNtapP4sb2IfrADbqsAPcwu8fL62InSx2ktBUjUByR0hv2SuoLViaNJs9kGEBoD80WWcZawpJII1Dj0jUtntoU9klAKSJiklYDAgpCnDD5VUP9viybQfw1stqJUUlCz86GB/uGSvB+MJU7+G1usiwuzTEzMBdLHAsf5d3/wCUBo1mmYkgpACTUBQAxJqO6+aRv35awCvD8FJxd4FQcsSFrr8uLEQwIo0Jsu650psXbyFJNCoLKQDpiBIw9Wh8uGetKUKnGVN7VFCtKVqQMgXOIu4IBL/WAV7pvPGjExAJLDXC9HG9oj2wmPKlgHE8xAUgDvtU0AL1I0htFgTLmkkJ+EMSM61G7dxhQtWykybaZkwqo70B0phFThoBn5OHCC67nmBOMAhJLJxZUqRzbnBy/CJckJChUhy9CNAN9asD0oIISb1eUUKRMmGW4RLCVYRMpUukADi+mcBrbszaLWrHMV2QyCfiI3nNnNdc4BB2gtHaTRJlJcJLDDUqVl1/5hrum7jIlAK+Jq8OEMV17HSbKO4l1arVVR+w4BoivSzOK0EAtzXmKYA7hxjUNkbCLNKSAmqiBmHxb30qB9IW9mLmxHtCCwqn6HgMocpK0yUmatnFZYILKXm9GLBxXJyN7QA+/b4EnuuhU1RJIBDjeotkMvSEvaK9EKlkYlYiQToGGnMeUR3/AH131KASHJVTIkuWDaVoPtCraLUZkwYalWniX5t5QDd/D6wJUqZNWXNAkaFi2bj6u8HNqr2ZKiKNQeEfLku8WezpyClAP5nlC1flvxzOzagLqMAmW8YDX41948HyHhSI5Uz3pE96gTJ6sJ7wYAbwB6xUlnQwF1DR8mIiIBonSX5wGy2az9r3v9pJp/Ooan+UacngVarae1GE4lAu+jvQAatU9IYtobYJMoS0BlEAADQQpXXLxWkAOcIcq0KucAx2u8jJkqWoua1Oqjn94CbC2xa5a5q1E9pMUXOiUskMN1DE+0lnVMT2YzNA/togu6R2CRJCnw0PjXLiYBntM8zU4WZCa4f1EZKVx4RiW01oVarUQMku3SNZvC1YLLNVwIpGf7OXekS5sxeZf/jzgJ9lbWDKlJOaAodH9OEaTdVoZJfQDDwbzFdxEZBs5aSzBiMShm2vvIRqtzOnAVgsoOnMvo4qCfGAsW9ZUoKYUyAFDm40bPzjH9sFH8WAQyhicbq5Rr1qSUscJoCQknC+dHUwrGHbU25ZtswrlmUoKLoKsTPXMZ5vSA0PYm8wkAH39RGh2e1AikYfcd6gM3v3xjRrqvAlAKVdD9DkYBzCo+HlAWRfDZ/aL6LzB3+sBOqUNzRXVY0bhEotifYj6ZyYCsqxo4eEeDZkDQeH7RaMxPCI1TkwFYyxoI8FHSJJtsA9/eBVsvxI3Hz9ICxaSkCpcwuWyyrtEwS0PhfvHQD7xXnXtNtM0SpVHzOgTqqnuoh2uK6cIKJaQWBdRzNC5BJA3mu7nAS2GzhCBKThYBySwB0qdwfLf0hd2qt2BKAV0dQSnIDUkVrX6Rb2x2ps8hTSElasIwllYVH9Tkh6uO64o7mMtvi+Zs1alzaKyKagJ/lD/SnjAQX1eTvkD7rBHZK4SlQnTXBJ7qdQP1Hcekdsds6mfitM8tLRSUhnM2Zp/Yl3J6ZmD963hLlauoaAAJfcCDUDkxaA7am+yEpCaDJtw3mu7hCmLSeyK1GqnbewoPXWIbyvUrOF3JPv6x6tcpASHLPmeGiQ2RPSACIJUonIk0ggoYg5zGfv6xDKkYjSLQQRVuB5aQEYTHgUPpE60xEYDTbfbVTZilqPAcN/lTrA67LVhnKyqTqNMosK+Ho/UuftCXfCZsiYZiXKFVcfKeIgNPve3Sfw6FOO0S6Vc6EEsauBRxRy+kAblnBSJQzUUuS7Zkk+sZ/M2oUoMXENuy9pYSVakCta08vKAa74kKmWbswfjUN3jChtDfsqySTZkEmYAyuBOcNsu8UKKgpYSwJScLurQFqjnpGdXzdKApQUMSypRcUocmOogBuzVswkudXausaiva9TSsM0EJwlCwlilQYEJcuU0qSKkFg0YzMlqlL1EFrtvhqE8oDX03+uccc5eIIDFRHdS+jAM/BtIStuLpRaEqnSx3kVJZsYIBIoNM/GJrpv0oSWriB7rqA50NWhjsUxE1ACynvDkKUar8AHOkBjUhCkVSWhz2a2hDYZlDvGUD9s7l/CTQtH/bmPTQGA0icHcDwgNTlXhTurChwL+RrFiVaknNvBvSM/s1vbXxgjJvMjf4wD0icn9ah/cqLCJ4/8ivEwjIvc7zEgvojXygHsKBzmnxVHmcENVSz1V9TCR/1E26IJ21StG8IBotdtlj5X51PrC7fF/sMKQBx+gEA7ZtApWvhC9bLwOIF8iDXhAbJs9dAs8gTZqkhaqqrU7koGa21rrEV9bV9xUoBYl5YSAjGaPjZy1Ph4B90JlmvGYppq5iVFiAwLh3DVOTDSPJnAl1GmZJ3a8oCtfFrmKWqeqYgZJwoU7DQOHB4gF6xVum6lW1ZKl4ZaXxLIckhjgSBUqPD4RU6Rfuy55dvtYCpipdllrShSgXJFcSgSGBJYBxqNxgzeNplSEgSpYlgfAjMBJDgqJLrWSXOLhowgJ589MiUAO6QKAaBqa5mEm9rzJP04R9vS+SdYGWeVidSsoCOUsuVGJO3Kiyve6IbRMakELssbs+sBZslnNPfusW1pCqZE0PX94sybOwHAxFN/7tN4+8BRGUQqEXFo7xber1MVpgzgHqYqvh6CA9vJA4ftB0IemoDdQW+0fRYULQXGVR0rAZNeM11lgBXdBa7b9UlCE1YZftF3aW6pKCSD708oVRNIyNIB8sl8EsaEfU+cS3ogz1BSM0hyNwGdNAOsIaLYoF3Y8NYbLkvkFOmJmIPrAe71utM7u0Cmz+hhPtFnVKWUqBBEP4lZKBzOXj4R38QrqlzQifIQEIWQlKXJKGABxbsRxEBzSAAXHb3AcYhqHaDVmvoBYwuEAthctxPN3NIRJslUtRBzgzc95gBlltBm9d0Bod43Ym12ZAUQUFVCHdLZAUqS+tBWM5vvZyZZVH5kbxTxEMki9sCQEJrriOfH28FF3lLnjDMZB7xACaOdOKetIDP7Lb9DF4Wrd5Foivy5xK76MtQMum6Kdmn76wBIW06v76R6/F8TFdPLyj0QN0BKZ4/VEM20p3+seSgbohWlO4QEc61J4mKS1YiABFiYsDdFrZmYkWhKlsQN7s/SsBPYJ+ENMUykd3Aqh4Eb6nKPc+WZ6qLCZQIxHeTnh3t4QUvvZxKlY+1SSScRJPi591gKqZgBaqcstNC7U/eAOWe8JdnSqXLIKC4c1ccaULMKNlAm8ryoQ+J9TmBuPHi8CJ1sfKI0KJFSWzZzATSpZUXOUTzZ70SP2G87hFWbanDCg3QSua5FTCMVEO7HUwEV0XSqatzlDMqzhBYQRkWZMpGTRVlyypT5k5CA8TJdANVEJ6a+p8Igs6QZpJyBc8k1PpFucWGIZfCjjvV6x4XI7OV/NMy/oH3I8AqAGJHi9eeZ84hKHMXRKYcvWPCJLDjAO9olYJgOh19fL0ire6igOn37+0H5llC0tkHoTmhYzSevusUptlcYVjKnLhy3cOUBlV9pUovAVUoxrFq2WQvLwgdP2JlgO7e9YDNYklTikuDWDV73UiWS0CFWbdAMl1bSDVno4IcH34wYXb0rLnIl2AAFNwAYeEIJs5iWTbVppU84BjvGZJmd3Dl8z8+FIWZjoJANI9KmLVk8eRZFHSA+otqxqS2hPpBGx3xkFmkDDY1j5THgOk1EA6W+9ETZSgGY5U9NYS2IOsWpltThoCFcw3gBXmYL3JMSA6grqnEPrABZcyZoTEye1PsQ3EyVHOWOaCPRouWe7ZJ/3ZA/zgEf8LNOvnHk3evU+pjS7PdlmHxT5I5IWf8A3EQWxNnSe7Nf+mUPqD6wGeC6FHIKPSK65apat0PUyaj9C18FFk+AIgHfNmMzIS5Y/SkfVqwFadf6gkBkk61cU5RSSudNpVlUYDOOlXLMfTxg6LOpjglqRTWYSA9DkPtAB7VdqZSaqSpWrOydGNGKjmwyDPFWTY1rZgw3n6b4YbPclXUcXPTewgxZruGbDiTAA7suFmJDmGWy2cSxiVQ6ftEompRRAxHfpHtFhJZc1TJOWqlf0p+uXGAqqxTC+SRvNAN5OkSoQkAtkc1akbhuB8+Ue7TMGWHCgVCHqTvUdT5DQRHj1XQaAa8h9TAekSAfzJlEJolP6tyRw3n7RRtU0qUVH4j4ADQcANIln2krNdMhoPvH2VJGZgKsuyk8olNli4DwoI5MnFVT4XAAGalHJCd5PkKwGqXjdZJK0B1My0aLH/2Gh1ygFarM4dNRkRkRwPLyj1s/tcUqEq08krOY57xDNa7qC++ggKOvyqHFvXOARwgg+35RHbLMVJyrB+13a5I/7axocjxpmP5h5RTAIOGYGOh0PEHXmPCAzm+LgUS7QAm3IsfKY2CbZ20cRJZrOhQ+EeEBjcq5Z2ktR6RdlbKzlV7MiNhkoQimFJG4+6dGj3OsMtfwnAdysvED1HWAxibdM2X8SYr9gkncY0i+dnpiakON+Y6EU84WbTcCj8nhAAUySNxEcZIPxDxrBT/p6boD1i1I2ZtCvlBgAEu7Jb/CPfAxel2QaP0rDTYtjj/uJMHLPs1JSPgPn9jAIZsixv8AD9o+gqGvkYe5lyy+I8P2inO2fR/N76wCljO/yj4VHeqGVezyf5vL7xCdnhx8RALhRv8AMx5VK3MIZhs77cxJL2Y9tAKiJD6ExYlyuLcBDdL2W3iPs24AkaCAWJaQMkud5iZMoq+IwQn2QJNHPIGIQhWQS3OA+Sk4cgBxNfLL1j4uYSSXc6qNT55dYkTZlGJk3Uo50G6AHLTuqePuvpEapJNSXgz+BA0eJEXc8ADTZzuizIsNMSvh3/QCDX+noR8dTogVPVvfKIFPMNGYf4jqM+Q8RAUk2cKNQQkUAAqTuA1PkMy0GpKJdmSJs5goBpaBUJB3b1HVWvKkVPxqJAcfmTCGH2A3eXOKkm5J9qXjW455AfeA0G9dnJU0EEMWcEZwC2bv2bJndgT2iAWrQjlujo6AdbzsKZiHOlRvB3g6GFO0EoWEK76Vbxl+/ENHR0B5WcJGoVvz8dese0ygSdCNRHR0BLMlOIgTSPsdAWLOvTKPC5CXyEdHQEybuQagNHJseYBbpHyOgAds2kVLXgKErG+o+8XJFpTMD4MJP837R8joC5Lsz6nrWJTYw2nhHR0BUmSxuHhEIA3COjoCRHIRfs8sNHR0BLMYaPFKb3gSwDcI6OgKCpAJb35NE6LmQA5r5R0dAdMlpQKJEVFB46OgPKkgFo89oe8xZgSSMy2j6R0dAfbJYUqldoqoVXDp/cc1eQ4QMMxU5YS+EGgAFABHyOgG27tl5MoYmKlaqOcS2lbAsGA0EdHQH//Z"/>
          <p:cNvSpPr>
            <a:spLocks noChangeAspect="1" noChangeArrowheads="1"/>
          </p:cNvSpPr>
          <p:nvPr/>
        </p:nvSpPr>
        <p:spPr bwMode="auto">
          <a:xfrm>
            <a:off x="63500" y="-909638"/>
            <a:ext cx="2438400" cy="1876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26" name="Picture 6" descr="http://t0.gstatic.com/images?q=tbn:ANd9GcSpbE2W5Sja_uDkEwccz_cj1m1igyGYdzxQGHMImtPsLHGJNhL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581149"/>
            <a:ext cx="2466975" cy="18478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watershed-diagram-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933825"/>
            <a:ext cx="3533525" cy="26955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Content Placeholder 4" descr="tinwat10[1].jpg"/>
          <p:cNvPicPr>
            <a:picLocks/>
          </p:cNvPicPr>
          <p:nvPr/>
        </p:nvPicPr>
        <p:blipFill>
          <a:blip r:embed="rId3" cstate="print"/>
          <a:srcRect l="-138" t="6664" r="29190"/>
          <a:stretch>
            <a:fillRect/>
          </a:stretch>
        </p:blipFill>
        <p:spPr>
          <a:xfrm>
            <a:off x="3200400" y="1447800"/>
            <a:ext cx="2743200" cy="2743200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41248"/>
          </a:xfrm>
        </p:spPr>
        <p:txBody>
          <a:bodyPr/>
          <a:lstStyle/>
          <a:p>
            <a:r>
              <a:rPr lang="en-US" dirty="0" smtClean="0"/>
              <a:t>THE HUMAN ELEMENT IN MODELING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5334000" y="1455003"/>
            <a:ext cx="2743200" cy="2743200"/>
          </a:xfrm>
          <a:prstGeom prst="ellipse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243840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SoftwareCapability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05600" y="50292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Human Input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20000" y="114300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Rules &amp; Criteria</a:t>
            </a:r>
            <a:endParaRPr lang="en-US" sz="2400" b="1" dirty="0"/>
          </a:p>
        </p:txBody>
      </p:sp>
      <p:pic>
        <p:nvPicPr>
          <p:cNvPr id="10" name="Picture Placeholder 4" descr="20120329_171057.jpg"/>
          <p:cNvPicPr preferRelativeResize="0">
            <a:picLocks/>
          </p:cNvPicPr>
          <p:nvPr/>
        </p:nvPicPr>
        <p:blipFill>
          <a:blip r:embed="rId4" cstate="print"/>
          <a:srcRect l="12121" r="10606"/>
          <a:stretch>
            <a:fillRect/>
          </a:stretch>
        </p:blipFill>
        <p:spPr>
          <a:xfrm rot="10800000">
            <a:off x="4267201" y="2895600"/>
            <a:ext cx="2743200" cy="2743200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943600" y="1695271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HYDROLOGY &amp; HYDRAULICS GUIDANCE MANUAL</a:t>
            </a:r>
            <a:endParaRPr lang="en-US" b="1" dirty="0"/>
          </a:p>
        </p:txBody>
      </p:sp>
      <p:pic>
        <p:nvPicPr>
          <p:cNvPr id="12" name="Picture 11" descr="HCFCD11_RG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78935" y="2664083"/>
            <a:ext cx="693465" cy="841117"/>
          </a:xfrm>
          <a:prstGeom prst="rect">
            <a:avLst/>
          </a:prstGeom>
        </p:spPr>
      </p:pic>
      <p:sp>
        <p:nvSpPr>
          <p:cNvPr id="15" name="Striped Right Arrow 14"/>
          <p:cNvSpPr/>
          <p:nvPr/>
        </p:nvSpPr>
        <p:spPr>
          <a:xfrm rot="19100866">
            <a:off x="3111186" y="3988211"/>
            <a:ext cx="73919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97192"/>
            <a:ext cx="8763000" cy="522288"/>
          </a:xfrm>
        </p:spPr>
        <p:txBody>
          <a:bodyPr>
            <a:noAutofit/>
          </a:bodyPr>
          <a:lstStyle/>
          <a:p>
            <a:r>
              <a:rPr lang="en-US" sz="3600" dirty="0" smtClean="0"/>
              <a:t>HOW reliable are MODELS?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381000" y="1289050"/>
            <a:ext cx="5867400" cy="768350"/>
          </a:xfrm>
        </p:spPr>
        <p:txBody>
          <a:bodyPr/>
          <a:lstStyle/>
          <a:p>
            <a:r>
              <a:rPr lang="en-US" b="1" dirty="0" smtClean="0"/>
              <a:t>To what extent should decision makers rely on models?</a:t>
            </a:r>
            <a:endParaRPr lang="en-US" b="1" dirty="0"/>
          </a:p>
        </p:txBody>
      </p:sp>
      <p:pic>
        <p:nvPicPr>
          <p:cNvPr id="8" name="Picture Placeholder 7" descr="20120330_11303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657600" y="2514600"/>
            <a:ext cx="5029200" cy="3657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81000" y="1700748"/>
            <a:ext cx="2895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Models may be very reliable if the  underlying work is good and the </a:t>
            </a:r>
            <a:r>
              <a:rPr lang="en-US" sz="2400" b="1" u="sng" dirty="0" smtClean="0"/>
              <a:t>application is appropriate</a:t>
            </a:r>
            <a:r>
              <a:rPr lang="en-US" sz="2400" b="1" dirty="0" smtClean="0"/>
              <a:t>.  However, the decision maker must </a:t>
            </a:r>
            <a:r>
              <a:rPr lang="en-US" sz="2400" b="1" u="sng" dirty="0" smtClean="0"/>
              <a:t>understand the model’s purposes and limitations</a:t>
            </a:r>
            <a:r>
              <a:rPr lang="en-US" sz="2400" b="1" dirty="0" smtClean="0"/>
              <a:t>.  </a:t>
            </a:r>
            <a:endParaRPr lang="en-US" sz="2400" b="1" dirty="0"/>
          </a:p>
        </p:txBody>
      </p:sp>
      <p:sp>
        <p:nvSpPr>
          <p:cNvPr id="6" name="Cloud Callout 5"/>
          <p:cNvSpPr/>
          <p:nvPr/>
        </p:nvSpPr>
        <p:spPr>
          <a:xfrm>
            <a:off x="5715000" y="1219200"/>
            <a:ext cx="3124200" cy="1676400"/>
          </a:xfrm>
          <a:prstGeom prst="cloudCallout">
            <a:avLst>
              <a:gd name="adj1" fmla="val -6719"/>
              <a:gd name="adj2" fmla="val 769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IS THIS SOFTWARE APPLICABLE TO THE PROBLEM?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xhibit E - Existing Inundation Depth Map 100yr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0B2B1"/>
              </a:clrFrom>
              <a:clrTo>
                <a:srgbClr val="B0B2B1">
                  <a:alpha val="0"/>
                </a:srgbClr>
              </a:clrTo>
            </a:clrChange>
          </a:blip>
          <a:srcRect l="6667" t="4924" r="3333" b="4924"/>
          <a:stretch>
            <a:fillRect/>
          </a:stretch>
        </p:blipFill>
        <p:spPr>
          <a:xfrm>
            <a:off x="4724400" y="3962400"/>
            <a:ext cx="41148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 versus reliability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86800" cy="301783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“Accuracy” is a frequently misused term when applied to models.</a:t>
            </a:r>
          </a:p>
          <a:p>
            <a:r>
              <a:rPr lang="en-US" sz="2800" b="1" dirty="0" smtClean="0"/>
              <a:t>Use of the term “accuracy” implies that there is a </a:t>
            </a:r>
            <a:r>
              <a:rPr lang="en-US" sz="2800" b="1" u="sng" dirty="0" smtClean="0"/>
              <a:t>known result</a:t>
            </a:r>
            <a:r>
              <a:rPr lang="en-US" sz="2800" b="1" dirty="0" smtClean="0"/>
              <a:t>, but this is not normally the case.</a:t>
            </a:r>
          </a:p>
          <a:p>
            <a:r>
              <a:rPr lang="en-US" sz="2800" b="1" dirty="0" smtClean="0"/>
              <a:t>Models may be “reliable” or </a:t>
            </a:r>
            <a:r>
              <a:rPr lang="en-US" sz="2800" b="1" dirty="0" smtClean="0"/>
              <a:t>“</a:t>
            </a:r>
            <a:r>
              <a:rPr lang="en-US" sz="2800" b="1" dirty="0" smtClean="0"/>
              <a:t>reasonable,” but not really </a:t>
            </a:r>
            <a:r>
              <a:rPr lang="en-US" sz="2800" b="1" dirty="0" smtClean="0"/>
              <a:t>“</a:t>
            </a:r>
            <a:r>
              <a:rPr lang="en-US" sz="2800" b="1" u="sng" dirty="0" smtClean="0"/>
              <a:t>accurate</a:t>
            </a:r>
            <a:r>
              <a:rPr lang="en-US" sz="2800" b="1" dirty="0" smtClean="0"/>
              <a:t>!”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4432518"/>
            <a:ext cx="388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tx2"/>
                </a:solidFill>
              </a:rPr>
              <a:t>On the other hand, </a:t>
            </a:r>
            <a:r>
              <a:rPr lang="en-US" sz="2800" b="1" i="1" u="sng" dirty="0" smtClean="0">
                <a:solidFill>
                  <a:schemeClr val="tx2"/>
                </a:solidFill>
              </a:rPr>
              <a:t>precision </a:t>
            </a:r>
            <a:r>
              <a:rPr lang="en-US" sz="2800" b="1" i="1" dirty="0" smtClean="0">
                <a:solidFill>
                  <a:schemeClr val="tx2"/>
                </a:solidFill>
              </a:rPr>
              <a:t>is absolutely attainable with computer models.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566</TotalTime>
  <Words>941</Words>
  <Application>Microsoft Office PowerPoint</Application>
  <PresentationFormat>On-screen Show (4:3)</PresentationFormat>
  <Paragraphs>179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Trek</vt:lpstr>
      <vt:lpstr>The Human Element in hydrologic and hydraulic Modeling</vt:lpstr>
      <vt:lpstr>WHAT’S “modelING?”</vt:lpstr>
      <vt:lpstr>Why Model?</vt:lpstr>
      <vt:lpstr>Steps In model development &amp; use</vt:lpstr>
      <vt:lpstr>EXTERNAL INFLUENCES</vt:lpstr>
      <vt:lpstr>Modeler-Supplied  influences</vt:lpstr>
      <vt:lpstr>THE HUMAN ELEMENT IN MODELING</vt:lpstr>
      <vt:lpstr>HOW reliable are MODELS?</vt:lpstr>
      <vt:lpstr>Accuracy versus reliability</vt:lpstr>
      <vt:lpstr>Teaming Humans and computers</vt:lpstr>
      <vt:lpstr>Humans good, humans bad</vt:lpstr>
      <vt:lpstr>How about automation?</vt:lpstr>
      <vt:lpstr>MODEL &amp; DATA SOPHISTICATION have INCREASEd tremendously </vt:lpstr>
      <vt:lpstr>But are we ready for this?</vt:lpstr>
      <vt:lpstr>Case study: TSARP/brays bayou (2002)</vt:lpstr>
      <vt:lpstr>Case study:  SWMM OUTPUT</vt:lpstr>
      <vt:lpstr>So in summary …</vt:lpstr>
      <vt:lpstr>Where does this leave the decision maker?</vt:lpstr>
      <vt:lpstr>Questions for decision makers</vt:lpstr>
      <vt:lpstr>“THERE’S SOME ART IN THERE”</vt:lpstr>
      <vt:lpstr>Questions for the presenter?</vt:lpstr>
    </vt:vector>
  </TitlesOfParts>
  <Company>HDR,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obarrett</dc:creator>
  <cp:lastModifiedBy>obarrett</cp:lastModifiedBy>
  <cp:revision>111</cp:revision>
  <dcterms:created xsi:type="dcterms:W3CDTF">2012-03-29T22:19:02Z</dcterms:created>
  <dcterms:modified xsi:type="dcterms:W3CDTF">2012-04-11T16:45:29Z</dcterms:modified>
</cp:coreProperties>
</file>